
<file path=[Content_Types].xml><?xml version="1.0" encoding="utf-8"?>
<Types xmlns="http://schemas.openxmlformats.org/package/2006/content-types">
  <Default Extension="PNG" ContentType="image/png"/>
  <Default Extension="wma" ContentType="audio/x-ms-wma"/>
  <Default Extension="jpeg" ContentType="image/jpeg"/>
  <Default Extension="rels" ContentType="application/vnd.openxmlformats-package.relationships+xml"/>
  <Default Extension="xml" ContentType="application/xml"/>
  <Default Extension="wdp" ContentType="image/vnd.ms-photo"/>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2" r:id="rId4"/>
    <p:sldId id="263" r:id="rId5"/>
    <p:sldId id="264" r:id="rId6"/>
    <p:sldId id="265" r:id="rId7"/>
    <p:sldId id="266" r:id="rId8"/>
    <p:sldId id="267"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4" r:id="rId24"/>
    <p:sldId id="285"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5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7-12T23:33:38.302" idx="1">
    <p:pos x="7680" y="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24B40E-8063-48AD-B29C-1CC53E2E44F7}"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1698846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4B40E-8063-48AD-B29C-1CC53E2E44F7}"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1938293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4B40E-8063-48AD-B29C-1CC53E2E44F7}"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1203442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24B40E-8063-48AD-B29C-1CC53E2E44F7}"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437749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24B40E-8063-48AD-B29C-1CC53E2E44F7}" type="datetimeFigureOut">
              <a:rPr lang="en-US" smtClean="0"/>
              <a:t>7/16/2023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2223854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24B40E-8063-48AD-B29C-1CC53E2E44F7}"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1443643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24B40E-8063-48AD-B29C-1CC53E2E44F7}" type="datetimeFigureOut">
              <a:rPr lang="en-US" smtClean="0"/>
              <a:t>7/16/2023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7973275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24B40E-8063-48AD-B29C-1CC53E2E44F7}" type="datetimeFigureOut">
              <a:rPr lang="en-US" smtClean="0"/>
              <a:t>7/16/2023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28721687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24B40E-8063-48AD-B29C-1CC53E2E44F7}" type="datetimeFigureOut">
              <a:rPr lang="en-US" smtClean="0"/>
              <a:t>7/16/2023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2895686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24B40E-8063-48AD-B29C-1CC53E2E44F7}"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2793443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24B40E-8063-48AD-B29C-1CC53E2E44F7}" type="datetimeFigureOut">
              <a:rPr lang="en-US" smtClean="0"/>
              <a:t>7/16/2023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6F9E7B-4BE0-4D82-88ED-A29C02D311BB}" type="slidenum">
              <a:rPr lang="en-US" smtClean="0"/>
              <a:t>‹#›</a:t>
            </a:fld>
            <a:endParaRPr lang="en-US"/>
          </a:p>
        </p:txBody>
      </p:sp>
    </p:spTree>
    <p:extLst>
      <p:ext uri="{BB962C8B-B14F-4D97-AF65-F5344CB8AC3E}">
        <p14:creationId xmlns:p14="http://schemas.microsoft.com/office/powerpoint/2010/main" val="2118065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24B40E-8063-48AD-B29C-1CC53E2E44F7}" type="datetimeFigureOut">
              <a:rPr lang="en-US" smtClean="0"/>
              <a:t>7/16/2023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6F9E7B-4BE0-4D82-88ED-A29C02D311BB}" type="slidenum">
              <a:rPr lang="en-US" smtClean="0"/>
              <a:t>‹#›</a:t>
            </a:fld>
            <a:endParaRPr lang="en-US"/>
          </a:p>
        </p:txBody>
      </p:sp>
    </p:spTree>
    <p:extLst>
      <p:ext uri="{BB962C8B-B14F-4D97-AF65-F5344CB8AC3E}">
        <p14:creationId xmlns:p14="http://schemas.microsoft.com/office/powerpoint/2010/main" val="2358699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9.wma"/><Relationship Id="rId7" Type="http://schemas.openxmlformats.org/officeDocument/2006/relationships/image" Target="../media/image15.png"/><Relationship Id="rId2" Type="http://schemas.microsoft.com/office/2007/relationships/media" Target="../media/media9.wma"/><Relationship Id="rId1" Type="http://schemas.openxmlformats.org/officeDocument/2006/relationships/tags" Target="../tags/tag5.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5.wma"/><Relationship Id="rId7" Type="http://schemas.openxmlformats.org/officeDocument/2006/relationships/image" Target="../media/image7.png"/><Relationship Id="rId2" Type="http://schemas.microsoft.com/office/2007/relationships/media" Target="../media/media5.wma"/><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wma"/><Relationship Id="rId7" Type="http://schemas.openxmlformats.org/officeDocument/2006/relationships/image" Target="../media/image9.png"/><Relationship Id="rId2" Type="http://schemas.microsoft.com/office/2007/relationships/media" Target="../media/media6.wma"/><Relationship Id="rId1" Type="http://schemas.openxmlformats.org/officeDocument/2006/relationships/tags" Target="../tags/tag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7.wma"/><Relationship Id="rId7" Type="http://schemas.openxmlformats.org/officeDocument/2006/relationships/image" Target="../media/image11.png"/><Relationship Id="rId2" Type="http://schemas.microsoft.com/office/2007/relationships/media" Target="../media/media7.wma"/><Relationship Id="rId1" Type="http://schemas.openxmlformats.org/officeDocument/2006/relationships/tags" Target="../tags/tag3.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audio" Target="../media/media8.wma"/><Relationship Id="rId7" Type="http://schemas.openxmlformats.org/officeDocument/2006/relationships/image" Target="../media/image13.png"/><Relationship Id="rId2" Type="http://schemas.microsoft.com/office/2007/relationships/media" Target="../media/media8.wma"/><Relationship Id="rId1" Type="http://schemas.openxmlformats.org/officeDocument/2006/relationships/tags" Target="../tags/tag4.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rcRect l="11968"/>
          <a:stretch>
            <a:fillRect/>
          </a:stretch>
        </p:blipFill>
        <p:spPr>
          <a:xfrm>
            <a:off x="1474904" y="-31532"/>
            <a:ext cx="10732862" cy="6889532"/>
          </a:xfrm>
          <a:custGeom>
            <a:avLst/>
            <a:gdLst>
              <a:gd name="connsiteX0" fmla="*/ 121397 w 10732862"/>
              <a:gd name="connsiteY0" fmla="*/ 0 h 6858000"/>
              <a:gd name="connsiteX1" fmla="*/ 10732862 w 10732862"/>
              <a:gd name="connsiteY1" fmla="*/ 0 h 6858000"/>
              <a:gd name="connsiteX2" fmla="*/ 10732862 w 10732862"/>
              <a:gd name="connsiteY2" fmla="*/ 6858000 h 6858000"/>
              <a:gd name="connsiteX3" fmla="*/ 0 w 10732862"/>
              <a:gd name="connsiteY3" fmla="*/ 6858000 h 6858000"/>
              <a:gd name="connsiteX4" fmla="*/ 2620082 w 10732862"/>
              <a:gd name="connsiteY4" fmla="*/ 4478448 h 6858000"/>
              <a:gd name="connsiteX5" fmla="*/ 2698996 w 10732862"/>
              <a:gd name="connsiteY5" fmla="*/ 2838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32862" h="6858000">
                <a:moveTo>
                  <a:pt x="121397" y="0"/>
                </a:moveTo>
                <a:lnTo>
                  <a:pt x="10732862" y="0"/>
                </a:lnTo>
                <a:lnTo>
                  <a:pt x="10732862" y="6858000"/>
                </a:lnTo>
                <a:lnTo>
                  <a:pt x="0" y="6858000"/>
                </a:lnTo>
                <a:lnTo>
                  <a:pt x="2620082" y="4478448"/>
                </a:lnTo>
                <a:cubicBezTo>
                  <a:pt x="3094830" y="4047283"/>
                  <a:pt x="3130161" y="3312896"/>
                  <a:pt x="2698996" y="2838148"/>
                </a:cubicBezTo>
                <a:close/>
              </a:path>
            </a:pathLst>
          </a:cu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69411">
            <a:off x="6002114" y="2232056"/>
            <a:ext cx="4305088" cy="3566160"/>
          </a:xfrm>
          <a:prstGeom prst="rect">
            <a:avLst/>
          </a:prstGeom>
          <a:effectLst>
            <a:glow rad="127000">
              <a:schemeClr val="accent1">
                <a:lumMod val="40000"/>
                <a:lumOff val="60000"/>
              </a:schemeClr>
            </a:glow>
          </a:effectLst>
        </p:spPr>
      </p:pic>
      <p:sp>
        <p:nvSpPr>
          <p:cNvPr id="2" name="TextBox 1"/>
          <p:cNvSpPr txBox="1"/>
          <p:nvPr/>
        </p:nvSpPr>
        <p:spPr>
          <a:xfrm>
            <a:off x="72428" y="2722311"/>
            <a:ext cx="4029122" cy="1569660"/>
          </a:xfrm>
          <a:prstGeom prst="rect">
            <a:avLst/>
          </a:prstGeom>
          <a:noFill/>
        </p:spPr>
        <p:txBody>
          <a:bodyPr wrap="square" rtlCol="0">
            <a:spAutoFit/>
          </a:bodyPr>
          <a:lstStyle/>
          <a:p>
            <a:r>
              <a:rPr lang="en-US" sz="3200" b="1" dirty="0" smtClean="0">
                <a:solidFill>
                  <a:schemeClr val="accent1">
                    <a:lumMod val="75000"/>
                  </a:schemeClr>
                </a:solidFill>
              </a:rPr>
              <a:t>Insights</a:t>
            </a:r>
          </a:p>
          <a:p>
            <a:r>
              <a:rPr lang="en-US" sz="3200" b="1" dirty="0" smtClean="0">
                <a:solidFill>
                  <a:schemeClr val="accent1">
                    <a:lumMod val="75000"/>
                  </a:schemeClr>
                </a:solidFill>
              </a:rPr>
              <a:t>Food &amp; Beverages</a:t>
            </a:r>
          </a:p>
          <a:p>
            <a:endParaRPr lang="en-US" sz="3200" b="1" dirty="0">
              <a:solidFill>
                <a:schemeClr val="accent1">
                  <a:lumMod val="75000"/>
                </a:schemeClr>
              </a:solidFill>
            </a:endParaRPr>
          </a:p>
        </p:txBody>
      </p:sp>
      <p:cxnSp>
        <p:nvCxnSpPr>
          <p:cNvPr id="4" name="Straight Connector 3"/>
          <p:cNvCxnSpPr/>
          <p:nvPr/>
        </p:nvCxnSpPr>
        <p:spPr>
          <a:xfrm flipV="1">
            <a:off x="72428" y="3904604"/>
            <a:ext cx="3322622" cy="18107"/>
          </a:xfrm>
          <a:prstGeom prst="line">
            <a:avLst/>
          </a:prstGeom>
          <a:ln w="111125">
            <a:solidFill>
              <a:schemeClr val="accent1">
                <a:alpha val="91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119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9362"/>
            <a:ext cx="12191999"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smtClean="0">
                <a:solidFill>
                  <a:schemeClr val="bg1"/>
                </a:solidFill>
                <a:latin typeface="Couture"/>
              </a:rPr>
              <a:t>Consumer Preferences</a:t>
            </a:r>
            <a:endParaRPr lang="en-US" sz="3200" b="1" dirty="0">
              <a:solidFill>
                <a:schemeClr val="bg1"/>
              </a:solidFill>
              <a:latin typeface="Couture"/>
            </a:endParaRPr>
          </a:p>
        </p:txBody>
      </p:sp>
      <p:sp>
        <p:nvSpPr>
          <p:cNvPr id="8" name="TextBox 7"/>
          <p:cNvSpPr txBox="1"/>
          <p:nvPr/>
        </p:nvSpPr>
        <p:spPr>
          <a:xfrm>
            <a:off x="749945" y="850602"/>
            <a:ext cx="6980891" cy="769441"/>
          </a:xfrm>
          <a:prstGeom prst="rect">
            <a:avLst/>
          </a:prstGeom>
          <a:noFill/>
        </p:spPr>
        <p:txBody>
          <a:bodyPr wrap="square" rtlCol="0">
            <a:spAutoFit/>
          </a:bodyPr>
          <a:lstStyle/>
          <a:p>
            <a:r>
              <a:rPr lang="en-US" sz="2200" dirty="0" smtClean="0">
                <a:solidFill>
                  <a:schemeClr val="bg1"/>
                </a:solidFill>
              </a:rPr>
              <a:t>What </a:t>
            </a:r>
            <a:r>
              <a:rPr lang="en-US" sz="2200" dirty="0">
                <a:solidFill>
                  <a:schemeClr val="bg1"/>
                </a:solidFill>
              </a:rPr>
              <a:t>packaging preferences do respondents have for energy drinks? </a:t>
            </a:r>
          </a:p>
        </p:txBody>
      </p:sp>
      <p:grpSp>
        <p:nvGrpSpPr>
          <p:cNvPr id="2" name="Group 1"/>
          <p:cNvGrpSpPr/>
          <p:nvPr/>
        </p:nvGrpSpPr>
        <p:grpSpPr>
          <a:xfrm>
            <a:off x="301336" y="1683988"/>
            <a:ext cx="8824586" cy="4048287"/>
            <a:chOff x="301336" y="1683988"/>
            <a:chExt cx="8824586" cy="4048287"/>
          </a:xfrm>
        </p:grpSpPr>
        <p:sp>
          <p:nvSpPr>
            <p:cNvPr id="4" name="TextBox 3"/>
            <p:cNvSpPr txBox="1"/>
            <p:nvPr/>
          </p:nvSpPr>
          <p:spPr>
            <a:xfrm>
              <a:off x="773761" y="1683988"/>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Consumer prefer </a:t>
              </a:r>
              <a:r>
                <a:rPr lang="en-US" sz="2000" b="1" dirty="0" smtClean="0">
                  <a:solidFill>
                    <a:schemeClr val="bg1"/>
                  </a:solidFill>
                </a:rPr>
                <a:t>compact and portable cans</a:t>
              </a:r>
              <a:r>
                <a:rPr lang="en-US" sz="2000" dirty="0" smtClean="0">
                  <a:solidFill>
                    <a:schemeClr val="bg2"/>
                  </a:solidFill>
                </a:rPr>
                <a:t> packing for energy drinks</a:t>
              </a:r>
              <a:endParaRPr lang="en-US" sz="2000" dirty="0">
                <a:solidFill>
                  <a:schemeClr val="bg2"/>
                </a:solidFill>
              </a:endParaRPr>
            </a:p>
          </p:txBody>
        </p:sp>
        <p:sp>
          <p:nvSpPr>
            <p:cNvPr id="3" name="Curved Down Arrow 2"/>
            <p:cNvSpPr/>
            <p:nvPr/>
          </p:nvSpPr>
          <p:spPr>
            <a:xfrm>
              <a:off x="3220693" y="2805545"/>
              <a:ext cx="1701505" cy="3620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9" name="Picture 8"/>
            <p:cNvPicPr>
              <a:picLocks noChangeAspect="1"/>
            </p:cNvPicPr>
            <p:nvPr/>
          </p:nvPicPr>
          <p:blipFill>
            <a:blip r:embed="rId7"/>
            <a:stretch>
              <a:fillRect/>
            </a:stretch>
          </p:blipFill>
          <p:spPr>
            <a:xfrm>
              <a:off x="4718372" y="3415507"/>
              <a:ext cx="4407550" cy="2316768"/>
            </a:xfrm>
            <a:prstGeom prst="rect">
              <a:avLst/>
            </a:prstGeom>
          </p:spPr>
        </p:pic>
        <p:pic>
          <p:nvPicPr>
            <p:cNvPr id="10" name="Picture 9"/>
            <p:cNvPicPr>
              <a:picLocks noChangeAspect="1"/>
            </p:cNvPicPr>
            <p:nvPr/>
          </p:nvPicPr>
          <p:blipFill>
            <a:blip r:embed="rId8"/>
            <a:stretch>
              <a:fillRect/>
            </a:stretch>
          </p:blipFill>
          <p:spPr>
            <a:xfrm>
              <a:off x="301336" y="3424662"/>
              <a:ext cx="3096491" cy="2025823"/>
            </a:xfrm>
            <a:prstGeom prst="rect">
              <a:avLst/>
            </a:prstGeom>
          </p:spPr>
        </p:pic>
      </p:gr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3388134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1" y="-30144"/>
            <a:ext cx="12191999"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smtClean="0">
                <a:solidFill>
                  <a:schemeClr val="bg1"/>
                </a:solidFill>
                <a:latin typeface="Couture"/>
              </a:rPr>
              <a:t>Competition Analysis</a:t>
            </a:r>
            <a:endParaRPr lang="en-US" sz="3200" b="1" dirty="0">
              <a:solidFill>
                <a:schemeClr val="bg1"/>
              </a:solidFill>
              <a:latin typeface="Couture"/>
            </a:endParaRPr>
          </a:p>
        </p:txBody>
      </p:sp>
      <p:sp>
        <p:nvSpPr>
          <p:cNvPr id="8" name="TextBox 7"/>
          <p:cNvSpPr txBox="1"/>
          <p:nvPr/>
        </p:nvSpPr>
        <p:spPr>
          <a:xfrm>
            <a:off x="749945" y="850602"/>
            <a:ext cx="6980891" cy="430887"/>
          </a:xfrm>
          <a:prstGeom prst="rect">
            <a:avLst/>
          </a:prstGeom>
          <a:noFill/>
        </p:spPr>
        <p:txBody>
          <a:bodyPr wrap="square" rtlCol="0">
            <a:spAutoFit/>
          </a:bodyPr>
          <a:lstStyle/>
          <a:p>
            <a:r>
              <a:rPr lang="en-US" sz="2200" dirty="0" smtClean="0">
                <a:solidFill>
                  <a:schemeClr val="bg1"/>
                </a:solidFill>
              </a:rPr>
              <a:t>Who are the current market leaders?</a:t>
            </a:r>
            <a:endParaRPr lang="en-US" sz="2200" dirty="0">
              <a:solidFill>
                <a:schemeClr val="bg1"/>
              </a:solidFill>
            </a:endParaRPr>
          </a:p>
        </p:txBody>
      </p:sp>
      <p:grpSp>
        <p:nvGrpSpPr>
          <p:cNvPr id="3" name="Group 2"/>
          <p:cNvGrpSpPr/>
          <p:nvPr/>
        </p:nvGrpSpPr>
        <p:grpSpPr>
          <a:xfrm>
            <a:off x="562908" y="1683988"/>
            <a:ext cx="8680306" cy="3969356"/>
            <a:chOff x="562908" y="1683988"/>
            <a:chExt cx="8680306" cy="3969356"/>
          </a:xfrm>
        </p:grpSpPr>
        <p:sp>
          <p:nvSpPr>
            <p:cNvPr id="4" name="TextBox 3"/>
            <p:cNvSpPr txBox="1"/>
            <p:nvPr/>
          </p:nvSpPr>
          <p:spPr>
            <a:xfrm>
              <a:off x="773761" y="1683988"/>
              <a:ext cx="672474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Cola Coka is leader in energy drink</a:t>
              </a:r>
              <a:endParaRPr lang="en-US" sz="2000" dirty="0">
                <a:solidFill>
                  <a:schemeClr val="bg2"/>
                </a:solidFill>
              </a:endParaRPr>
            </a:p>
          </p:txBody>
        </p:sp>
        <p:pic>
          <p:nvPicPr>
            <p:cNvPr id="2" name="Picture 1"/>
            <p:cNvPicPr>
              <a:picLocks noChangeAspect="1"/>
            </p:cNvPicPr>
            <p:nvPr/>
          </p:nvPicPr>
          <p:blipFill>
            <a:blip r:embed="rId6"/>
            <a:stretch>
              <a:fillRect/>
            </a:stretch>
          </p:blipFill>
          <p:spPr>
            <a:xfrm>
              <a:off x="562908" y="3393489"/>
              <a:ext cx="3489546" cy="2259855"/>
            </a:xfrm>
            <a:prstGeom prst="rect">
              <a:avLst/>
            </a:prstGeom>
          </p:spPr>
        </p:pic>
        <p:pic>
          <p:nvPicPr>
            <p:cNvPr id="7" name="Picture 6"/>
            <p:cNvPicPr>
              <a:picLocks noChangeAspect="1"/>
            </p:cNvPicPr>
            <p:nvPr/>
          </p:nvPicPr>
          <p:blipFill>
            <a:blip r:embed="rId7"/>
            <a:stretch>
              <a:fillRect/>
            </a:stretch>
          </p:blipFill>
          <p:spPr>
            <a:xfrm>
              <a:off x="5442071" y="3393489"/>
              <a:ext cx="3801143" cy="2258773"/>
            </a:xfrm>
            <a:prstGeom prst="rect">
              <a:avLst/>
            </a:prstGeom>
          </p:spPr>
        </p:pic>
      </p:grpSp>
      <p:sp>
        <p:nvSpPr>
          <p:cNvPr id="11" name="Curved Down Arrow 10"/>
          <p:cNvSpPr/>
          <p:nvPr/>
        </p:nvSpPr>
        <p:spPr>
          <a:xfrm>
            <a:off x="3865967" y="2893368"/>
            <a:ext cx="1701505" cy="3620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695906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9362"/>
            <a:ext cx="12191999"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smtClean="0">
                <a:solidFill>
                  <a:schemeClr val="bg1"/>
                </a:solidFill>
                <a:latin typeface="Couture"/>
              </a:rPr>
              <a:t>Competition Analysis</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are the primary reasons consumers prefer those brands?</a:t>
            </a:r>
            <a:endParaRPr lang="en-US" sz="2200" dirty="0">
              <a:solidFill>
                <a:schemeClr val="bg1"/>
              </a:solidFill>
            </a:endParaRPr>
          </a:p>
        </p:txBody>
      </p:sp>
      <p:grpSp>
        <p:nvGrpSpPr>
          <p:cNvPr id="15" name="Group 14"/>
          <p:cNvGrpSpPr/>
          <p:nvPr/>
        </p:nvGrpSpPr>
        <p:grpSpPr>
          <a:xfrm>
            <a:off x="509363" y="1683988"/>
            <a:ext cx="9577241" cy="4507880"/>
            <a:chOff x="509363" y="1683988"/>
            <a:chExt cx="9577241" cy="4507880"/>
          </a:xfrm>
        </p:grpSpPr>
        <p:sp>
          <p:nvSpPr>
            <p:cNvPr id="4" name="TextBox 3"/>
            <p:cNvSpPr txBox="1"/>
            <p:nvPr/>
          </p:nvSpPr>
          <p:spPr>
            <a:xfrm>
              <a:off x="773761" y="1683988"/>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schemeClr val="bg1"/>
                  </a:solidFill>
                </a:rPr>
                <a:t>2</a:t>
              </a:r>
              <a:r>
                <a:rPr lang="en-US" sz="2000" dirty="0" smtClean="0">
                  <a:solidFill>
                    <a:schemeClr val="bg2"/>
                  </a:solidFill>
                </a:rPr>
                <a:t> major reason to select particular brand is </a:t>
              </a:r>
              <a:r>
                <a:rPr lang="en-US" sz="2000" dirty="0" smtClean="0">
                  <a:solidFill>
                    <a:schemeClr val="bg1"/>
                  </a:solidFill>
                </a:rPr>
                <a:t>Brand reputation</a:t>
              </a:r>
              <a:r>
                <a:rPr lang="en-US" sz="2000" dirty="0" smtClean="0">
                  <a:solidFill>
                    <a:schemeClr val="bg2"/>
                  </a:solidFill>
                </a:rPr>
                <a:t> and </a:t>
              </a:r>
              <a:r>
                <a:rPr lang="en-US" sz="2000" b="1" dirty="0" smtClean="0">
                  <a:solidFill>
                    <a:schemeClr val="bg1"/>
                  </a:solidFill>
                </a:rPr>
                <a:t>Taste</a:t>
              </a:r>
              <a:r>
                <a:rPr lang="en-US" sz="2000" dirty="0" smtClean="0">
                  <a:solidFill>
                    <a:schemeClr val="bg2"/>
                  </a:solidFill>
                </a:rPr>
                <a:t> of the product</a:t>
              </a:r>
              <a:endParaRPr lang="en-US" sz="2000" dirty="0">
                <a:solidFill>
                  <a:schemeClr val="bg2"/>
                </a:solidFill>
              </a:endParaRPr>
            </a:p>
          </p:txBody>
        </p:sp>
        <p:sp>
          <p:nvSpPr>
            <p:cNvPr id="3" name="Curved Down Arrow 2"/>
            <p:cNvSpPr/>
            <p:nvPr/>
          </p:nvSpPr>
          <p:spPr>
            <a:xfrm>
              <a:off x="3459686" y="2930237"/>
              <a:ext cx="1701505" cy="3620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2" name="Picture 1"/>
            <p:cNvPicPr>
              <a:picLocks noChangeAspect="1"/>
            </p:cNvPicPr>
            <p:nvPr/>
          </p:nvPicPr>
          <p:blipFill>
            <a:blip r:embed="rId4"/>
            <a:stretch>
              <a:fillRect/>
            </a:stretch>
          </p:blipFill>
          <p:spPr>
            <a:xfrm>
              <a:off x="4910407" y="3454721"/>
              <a:ext cx="5176197" cy="2737147"/>
            </a:xfrm>
            <a:prstGeom prst="rect">
              <a:avLst/>
            </a:prstGeom>
          </p:spPr>
        </p:pic>
        <p:pic>
          <p:nvPicPr>
            <p:cNvPr id="7" name="Picture 6"/>
            <p:cNvPicPr>
              <a:picLocks noChangeAspect="1"/>
            </p:cNvPicPr>
            <p:nvPr/>
          </p:nvPicPr>
          <p:blipFill>
            <a:blip r:embed="rId5"/>
            <a:stretch>
              <a:fillRect/>
            </a:stretch>
          </p:blipFill>
          <p:spPr>
            <a:xfrm>
              <a:off x="509363" y="3454721"/>
              <a:ext cx="3543300" cy="2561339"/>
            </a:xfrm>
            <a:prstGeom prst="rect">
              <a:avLst/>
            </a:prstGeom>
          </p:spPr>
        </p:pic>
      </p:grpSp>
    </p:spTree>
    <p:extLst>
      <p:ext uri="{BB962C8B-B14F-4D97-AF65-F5344CB8AC3E}">
        <p14:creationId xmlns:p14="http://schemas.microsoft.com/office/powerpoint/2010/main" val="1953405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9361"/>
            <a:ext cx="12191999" cy="6868048"/>
          </a:xfrm>
          <a:prstGeom prst="rect">
            <a:avLst/>
          </a:prstGeom>
        </p:spPr>
      </p:pic>
      <p:sp>
        <p:nvSpPr>
          <p:cNvPr id="6" name="TextBox 5"/>
          <p:cNvSpPr txBox="1"/>
          <p:nvPr/>
        </p:nvSpPr>
        <p:spPr>
          <a:xfrm>
            <a:off x="-70672" y="160781"/>
            <a:ext cx="8518481" cy="584775"/>
          </a:xfrm>
          <a:prstGeom prst="rect">
            <a:avLst/>
          </a:prstGeom>
          <a:noFill/>
        </p:spPr>
        <p:txBody>
          <a:bodyPr wrap="square" rtlCol="0">
            <a:spAutoFit/>
          </a:bodyPr>
          <a:lstStyle/>
          <a:p>
            <a:pPr algn="ctr"/>
            <a:r>
              <a:rPr lang="en-US" sz="3200" b="1" dirty="0" smtClean="0">
                <a:solidFill>
                  <a:schemeClr val="bg1"/>
                </a:solidFill>
                <a:latin typeface="Couture"/>
              </a:rPr>
              <a:t>Marketing Channels &amp; Brand Awareness</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marketing channel can be used to reach more customers?</a:t>
            </a:r>
            <a:endParaRPr lang="en-US" sz="2200" dirty="0">
              <a:solidFill>
                <a:schemeClr val="bg1"/>
              </a:solidFill>
            </a:endParaRPr>
          </a:p>
        </p:txBody>
      </p:sp>
      <p:grpSp>
        <p:nvGrpSpPr>
          <p:cNvPr id="2" name="Group 1"/>
          <p:cNvGrpSpPr/>
          <p:nvPr/>
        </p:nvGrpSpPr>
        <p:grpSpPr>
          <a:xfrm>
            <a:off x="540327" y="1683988"/>
            <a:ext cx="8489372" cy="4093357"/>
            <a:chOff x="540327" y="1683988"/>
            <a:chExt cx="8489372" cy="4093357"/>
          </a:xfrm>
        </p:grpSpPr>
        <p:sp>
          <p:nvSpPr>
            <p:cNvPr id="4" name="TextBox 3"/>
            <p:cNvSpPr txBox="1"/>
            <p:nvPr/>
          </p:nvSpPr>
          <p:spPr>
            <a:xfrm>
              <a:off x="773761" y="1683988"/>
              <a:ext cx="6724745" cy="1015663"/>
            </a:xfrm>
            <a:prstGeom prst="rect">
              <a:avLst/>
            </a:prstGeom>
            <a:noFill/>
          </p:spPr>
          <p:txBody>
            <a:bodyPr wrap="square" rtlCol="0">
              <a:spAutoFit/>
            </a:bodyPr>
            <a:lstStyle/>
            <a:p>
              <a:pPr marL="285750" indent="-285750">
                <a:buFont typeface="Arial" panose="020B0604020202020204" pitchFamily="34" charset="0"/>
                <a:buChar char="•"/>
              </a:pPr>
              <a:r>
                <a:rPr lang="en-US" sz="2000" b="1" dirty="0" smtClean="0">
                  <a:solidFill>
                    <a:schemeClr val="bg1"/>
                  </a:solidFill>
                </a:rPr>
                <a:t>Online ads</a:t>
              </a:r>
              <a:r>
                <a:rPr lang="en-US" sz="2000" dirty="0" smtClean="0">
                  <a:solidFill>
                    <a:schemeClr val="bg2"/>
                  </a:solidFill>
                </a:rPr>
                <a:t> is the most preferred way to reach customers as now a days most of the consumers spend more time on internet through smart phone.</a:t>
              </a:r>
              <a:endParaRPr lang="en-US" sz="2000" dirty="0">
                <a:solidFill>
                  <a:schemeClr val="bg2"/>
                </a:solidFill>
              </a:endParaRPr>
            </a:p>
          </p:txBody>
        </p:sp>
        <p:sp>
          <p:nvSpPr>
            <p:cNvPr id="3" name="Curved Down Arrow 2"/>
            <p:cNvSpPr/>
            <p:nvPr/>
          </p:nvSpPr>
          <p:spPr>
            <a:xfrm>
              <a:off x="3459686" y="2930237"/>
              <a:ext cx="1701505" cy="3620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9" name="Picture 8"/>
            <p:cNvPicPr>
              <a:picLocks noChangeAspect="1"/>
            </p:cNvPicPr>
            <p:nvPr/>
          </p:nvPicPr>
          <p:blipFill>
            <a:blip r:embed="rId4"/>
            <a:stretch>
              <a:fillRect/>
            </a:stretch>
          </p:blipFill>
          <p:spPr>
            <a:xfrm>
              <a:off x="540327" y="3454721"/>
              <a:ext cx="3117273" cy="2322624"/>
            </a:xfrm>
            <a:prstGeom prst="rect">
              <a:avLst/>
            </a:prstGeom>
          </p:spPr>
        </p:pic>
        <p:pic>
          <p:nvPicPr>
            <p:cNvPr id="10" name="Picture 9"/>
            <p:cNvPicPr>
              <a:picLocks noChangeAspect="1"/>
            </p:cNvPicPr>
            <p:nvPr/>
          </p:nvPicPr>
          <p:blipFill>
            <a:blip r:embed="rId5"/>
            <a:stretch>
              <a:fillRect/>
            </a:stretch>
          </p:blipFill>
          <p:spPr>
            <a:xfrm>
              <a:off x="4866638" y="3453481"/>
              <a:ext cx="4163061" cy="2323864"/>
            </a:xfrm>
            <a:prstGeom prst="rect">
              <a:avLst/>
            </a:prstGeom>
          </p:spPr>
        </p:pic>
      </p:grpSp>
    </p:spTree>
    <p:extLst>
      <p:ext uri="{BB962C8B-B14F-4D97-AF65-F5344CB8AC3E}">
        <p14:creationId xmlns:p14="http://schemas.microsoft.com/office/powerpoint/2010/main" val="3631757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32"/>
            <a:ext cx="12191999" cy="6868048"/>
          </a:xfrm>
          <a:prstGeom prst="rect">
            <a:avLst/>
          </a:prstGeom>
        </p:spPr>
      </p:pic>
      <p:sp>
        <p:nvSpPr>
          <p:cNvPr id="6" name="TextBox 5"/>
          <p:cNvSpPr txBox="1"/>
          <p:nvPr/>
        </p:nvSpPr>
        <p:spPr>
          <a:xfrm>
            <a:off x="-70672" y="160781"/>
            <a:ext cx="8518481" cy="584775"/>
          </a:xfrm>
          <a:prstGeom prst="rect">
            <a:avLst/>
          </a:prstGeom>
          <a:noFill/>
        </p:spPr>
        <p:txBody>
          <a:bodyPr wrap="square" rtlCol="0">
            <a:spAutoFit/>
          </a:bodyPr>
          <a:lstStyle/>
          <a:p>
            <a:pPr algn="ctr"/>
            <a:r>
              <a:rPr lang="en-US" sz="3200" b="1" dirty="0" smtClean="0">
                <a:solidFill>
                  <a:schemeClr val="bg1"/>
                </a:solidFill>
                <a:latin typeface="Couture"/>
              </a:rPr>
              <a:t>Marketing Channels &amp; Brand Awareness</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How effective are different marketing strategies and channels in reaching customers?</a:t>
            </a:r>
            <a:endParaRPr lang="en-US" sz="2200" dirty="0">
              <a:solidFill>
                <a:schemeClr val="bg1"/>
              </a:solidFill>
            </a:endParaRPr>
          </a:p>
        </p:txBody>
      </p:sp>
      <p:sp>
        <p:nvSpPr>
          <p:cNvPr id="4" name="TextBox 3"/>
          <p:cNvSpPr txBox="1"/>
          <p:nvPr/>
        </p:nvSpPr>
        <p:spPr>
          <a:xfrm>
            <a:off x="773761" y="1683988"/>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Limited </a:t>
            </a:r>
            <a:r>
              <a:rPr lang="en-US" sz="2000" dirty="0" smtClean="0">
                <a:solidFill>
                  <a:schemeClr val="bg2"/>
                </a:solidFill>
              </a:rPr>
              <a:t>edition packs does not influence in buying decision</a:t>
            </a:r>
            <a:r>
              <a:rPr lang="en-US" sz="2000" dirty="0" smtClean="0">
                <a:solidFill>
                  <a:schemeClr val="bg2"/>
                </a:solidFill>
              </a:rPr>
              <a:t>.</a:t>
            </a:r>
          </a:p>
          <a:p>
            <a:pPr marL="285750" indent="-285750">
              <a:buFont typeface="Arial" panose="020B0604020202020204" pitchFamily="34" charset="0"/>
              <a:buChar char="•"/>
            </a:pPr>
            <a:r>
              <a:rPr lang="en-US" sz="2000" dirty="0" smtClean="0">
                <a:solidFill>
                  <a:schemeClr val="bg2"/>
                </a:solidFill>
              </a:rPr>
              <a:t>Brand &amp; Taste influence buying decision</a:t>
            </a:r>
            <a:endParaRPr lang="en-US" sz="2000" dirty="0">
              <a:solidFill>
                <a:schemeClr val="bg2"/>
              </a:solidFill>
            </a:endParaRPr>
          </a:p>
        </p:txBody>
      </p:sp>
      <p:pic>
        <p:nvPicPr>
          <p:cNvPr id="2" name="Picture 1"/>
          <p:cNvPicPr>
            <a:picLocks noChangeAspect="1"/>
          </p:cNvPicPr>
          <p:nvPr/>
        </p:nvPicPr>
        <p:blipFill>
          <a:blip r:embed="rId4"/>
          <a:stretch>
            <a:fillRect/>
          </a:stretch>
        </p:blipFill>
        <p:spPr>
          <a:xfrm>
            <a:off x="353291" y="3120582"/>
            <a:ext cx="4779818" cy="3062009"/>
          </a:xfrm>
          <a:prstGeom prst="rect">
            <a:avLst/>
          </a:prstGeom>
        </p:spPr>
      </p:pic>
      <p:pic>
        <p:nvPicPr>
          <p:cNvPr id="7" name="Picture 6"/>
          <p:cNvPicPr>
            <a:picLocks noChangeAspect="1"/>
          </p:cNvPicPr>
          <p:nvPr/>
        </p:nvPicPr>
        <p:blipFill>
          <a:blip r:embed="rId5"/>
          <a:stretch>
            <a:fillRect/>
          </a:stretch>
        </p:blipFill>
        <p:spPr>
          <a:xfrm>
            <a:off x="5672778" y="3120582"/>
            <a:ext cx="5071421" cy="3062010"/>
          </a:xfrm>
          <a:prstGeom prst="rect">
            <a:avLst/>
          </a:prstGeom>
        </p:spPr>
      </p:pic>
    </p:spTree>
    <p:extLst>
      <p:ext uri="{BB962C8B-B14F-4D97-AF65-F5344CB8AC3E}">
        <p14:creationId xmlns:p14="http://schemas.microsoft.com/office/powerpoint/2010/main" val="30229653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32"/>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Brand Penetration</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do people think about brand CodeX and which cities they need to focus more on?</a:t>
            </a:r>
            <a:endParaRPr lang="en-US" sz="2200" dirty="0">
              <a:solidFill>
                <a:schemeClr val="bg1"/>
              </a:solidFill>
            </a:endParaRPr>
          </a:p>
        </p:txBody>
      </p:sp>
      <p:sp>
        <p:nvSpPr>
          <p:cNvPr id="4" name="TextBox 3"/>
          <p:cNvSpPr txBox="1"/>
          <p:nvPr/>
        </p:nvSpPr>
        <p:spPr>
          <a:xfrm>
            <a:off x="773761" y="1683988"/>
            <a:ext cx="672474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Over all perception of people is neutral for brand </a:t>
            </a:r>
            <a:r>
              <a:rPr lang="en-US" sz="2000" b="1" dirty="0" smtClean="0">
                <a:solidFill>
                  <a:schemeClr val="bg1"/>
                </a:solidFill>
              </a:rPr>
              <a:t>CodeX</a:t>
            </a:r>
            <a:endParaRPr lang="en-US" sz="2000" b="1" dirty="0" smtClean="0">
              <a:solidFill>
                <a:schemeClr val="bg1"/>
              </a:solidFill>
            </a:endParaRPr>
          </a:p>
          <a:p>
            <a:pPr marL="285750" indent="-285750">
              <a:buFont typeface="Arial" panose="020B0604020202020204" pitchFamily="34" charset="0"/>
              <a:buChar char="•"/>
            </a:pPr>
            <a:r>
              <a:rPr lang="en-US" sz="2000" dirty="0" smtClean="0">
                <a:solidFill>
                  <a:schemeClr val="bg2"/>
                </a:solidFill>
              </a:rPr>
              <a:t>The cities to be focused more is Tier 1 – Bangalore, Hyderabad, Mumbai</a:t>
            </a:r>
            <a:endParaRPr lang="en-US" sz="2000" dirty="0">
              <a:solidFill>
                <a:schemeClr val="bg2"/>
              </a:solidFill>
            </a:endParaRPr>
          </a:p>
        </p:txBody>
      </p:sp>
      <p:pic>
        <p:nvPicPr>
          <p:cNvPr id="3" name="Picture 2"/>
          <p:cNvPicPr>
            <a:picLocks noChangeAspect="1"/>
          </p:cNvPicPr>
          <p:nvPr/>
        </p:nvPicPr>
        <p:blipFill>
          <a:blip r:embed="rId4"/>
          <a:stretch>
            <a:fillRect/>
          </a:stretch>
        </p:blipFill>
        <p:spPr>
          <a:xfrm>
            <a:off x="1044320" y="2924175"/>
            <a:ext cx="3508630" cy="2819399"/>
          </a:xfrm>
          <a:prstGeom prst="rect">
            <a:avLst/>
          </a:prstGeom>
        </p:spPr>
      </p:pic>
      <p:pic>
        <p:nvPicPr>
          <p:cNvPr id="9" name="Picture 8"/>
          <p:cNvPicPr>
            <a:picLocks noChangeAspect="1"/>
          </p:cNvPicPr>
          <p:nvPr/>
        </p:nvPicPr>
        <p:blipFill>
          <a:blip r:embed="rId5"/>
          <a:stretch>
            <a:fillRect/>
          </a:stretch>
        </p:blipFill>
        <p:spPr>
          <a:xfrm>
            <a:off x="5534025" y="2924175"/>
            <a:ext cx="4228443" cy="2819399"/>
          </a:xfrm>
          <a:prstGeom prst="rect">
            <a:avLst/>
          </a:prstGeom>
        </p:spPr>
      </p:pic>
    </p:spTree>
    <p:extLst>
      <p:ext uri="{BB962C8B-B14F-4D97-AF65-F5344CB8AC3E}">
        <p14:creationId xmlns:p14="http://schemas.microsoft.com/office/powerpoint/2010/main" val="2825152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32"/>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Purchase Behavior</a:t>
            </a:r>
            <a:endParaRPr lang="en-US" sz="3200" b="1" dirty="0">
              <a:solidFill>
                <a:schemeClr val="bg1"/>
              </a:solidFill>
              <a:latin typeface="Couture"/>
            </a:endParaRPr>
          </a:p>
        </p:txBody>
      </p:sp>
      <p:sp>
        <p:nvSpPr>
          <p:cNvPr id="8" name="TextBox 7"/>
          <p:cNvSpPr txBox="1"/>
          <p:nvPr/>
        </p:nvSpPr>
        <p:spPr>
          <a:xfrm>
            <a:off x="801900" y="850602"/>
            <a:ext cx="6980891" cy="430887"/>
          </a:xfrm>
          <a:prstGeom prst="rect">
            <a:avLst/>
          </a:prstGeom>
          <a:noFill/>
        </p:spPr>
        <p:txBody>
          <a:bodyPr wrap="square" rtlCol="0">
            <a:spAutoFit/>
          </a:bodyPr>
          <a:lstStyle/>
          <a:p>
            <a:r>
              <a:rPr lang="en-US" sz="2200" dirty="0" smtClean="0">
                <a:solidFill>
                  <a:schemeClr val="bg1"/>
                </a:solidFill>
              </a:rPr>
              <a:t>Where do respondents prefer to purchase energy drinks?</a:t>
            </a:r>
            <a:endParaRPr lang="en-US" sz="2200" dirty="0">
              <a:solidFill>
                <a:schemeClr val="bg1"/>
              </a:solidFill>
            </a:endParaRPr>
          </a:p>
        </p:txBody>
      </p:sp>
      <p:grpSp>
        <p:nvGrpSpPr>
          <p:cNvPr id="11" name="Group 10"/>
          <p:cNvGrpSpPr/>
          <p:nvPr/>
        </p:nvGrpSpPr>
        <p:grpSpPr>
          <a:xfrm>
            <a:off x="773761" y="1683988"/>
            <a:ext cx="8620220" cy="3945287"/>
            <a:chOff x="773761" y="1683988"/>
            <a:chExt cx="8620220" cy="3945287"/>
          </a:xfrm>
        </p:grpSpPr>
        <p:sp>
          <p:nvSpPr>
            <p:cNvPr id="4" name="TextBox 3"/>
            <p:cNvSpPr txBox="1"/>
            <p:nvPr/>
          </p:nvSpPr>
          <p:spPr>
            <a:xfrm>
              <a:off x="773761" y="1683988"/>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Most of the user prefer to purchase energy drink from </a:t>
              </a:r>
              <a:r>
                <a:rPr lang="en-US" sz="2000" b="1" dirty="0" smtClean="0">
                  <a:solidFill>
                    <a:schemeClr val="bg1"/>
                  </a:solidFill>
                </a:rPr>
                <a:t>Supermarkets</a:t>
              </a:r>
              <a:endParaRPr lang="en-US" sz="2000" b="1" dirty="0">
                <a:solidFill>
                  <a:schemeClr val="bg1"/>
                </a:solidFill>
              </a:endParaRPr>
            </a:p>
          </p:txBody>
        </p:sp>
        <p:pic>
          <p:nvPicPr>
            <p:cNvPr id="2" name="Picture 1"/>
            <p:cNvPicPr>
              <a:picLocks noChangeAspect="1"/>
            </p:cNvPicPr>
            <p:nvPr/>
          </p:nvPicPr>
          <p:blipFill>
            <a:blip r:embed="rId4"/>
            <a:stretch>
              <a:fillRect/>
            </a:stretch>
          </p:blipFill>
          <p:spPr>
            <a:xfrm>
              <a:off x="773761" y="3222265"/>
              <a:ext cx="3702989" cy="2407010"/>
            </a:xfrm>
            <a:prstGeom prst="rect">
              <a:avLst/>
            </a:prstGeom>
          </p:spPr>
        </p:pic>
        <p:pic>
          <p:nvPicPr>
            <p:cNvPr id="7" name="Picture 6"/>
            <p:cNvPicPr>
              <a:picLocks noChangeAspect="1"/>
            </p:cNvPicPr>
            <p:nvPr/>
          </p:nvPicPr>
          <p:blipFill>
            <a:blip r:embed="rId5"/>
            <a:stretch>
              <a:fillRect/>
            </a:stretch>
          </p:blipFill>
          <p:spPr>
            <a:xfrm>
              <a:off x="5603031" y="3222265"/>
              <a:ext cx="3790950" cy="2314575"/>
            </a:xfrm>
            <a:prstGeom prst="rect">
              <a:avLst/>
            </a:prstGeom>
          </p:spPr>
        </p:pic>
        <p:sp>
          <p:nvSpPr>
            <p:cNvPr id="10" name="Curved Down Arrow 9"/>
            <p:cNvSpPr/>
            <p:nvPr/>
          </p:nvSpPr>
          <p:spPr>
            <a:xfrm>
              <a:off x="4135961" y="2730212"/>
              <a:ext cx="1701505" cy="3620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grpSp>
    </p:spTree>
    <p:extLst>
      <p:ext uri="{BB962C8B-B14F-4D97-AF65-F5344CB8AC3E}">
        <p14:creationId xmlns:p14="http://schemas.microsoft.com/office/powerpoint/2010/main" val="18416323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32"/>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Purchase Behavior</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are the typical consumption situations for energy drinks among respondents?</a:t>
            </a:r>
            <a:endParaRPr lang="en-US" sz="2200" dirty="0">
              <a:solidFill>
                <a:schemeClr val="bg1"/>
              </a:solidFill>
            </a:endParaRPr>
          </a:p>
        </p:txBody>
      </p:sp>
      <p:grpSp>
        <p:nvGrpSpPr>
          <p:cNvPr id="11" name="Group 10"/>
          <p:cNvGrpSpPr/>
          <p:nvPr/>
        </p:nvGrpSpPr>
        <p:grpSpPr>
          <a:xfrm>
            <a:off x="728662" y="1683988"/>
            <a:ext cx="8553450" cy="3748799"/>
            <a:chOff x="728662" y="1683988"/>
            <a:chExt cx="8553450" cy="3748799"/>
          </a:xfrm>
        </p:grpSpPr>
        <p:sp>
          <p:nvSpPr>
            <p:cNvPr id="4" name="TextBox 3"/>
            <p:cNvSpPr txBox="1"/>
            <p:nvPr/>
          </p:nvSpPr>
          <p:spPr>
            <a:xfrm>
              <a:off x="773761" y="1683988"/>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Energy drink is more preferred by people are doing sports and people who do late night study. </a:t>
              </a:r>
              <a:endParaRPr lang="en-US" sz="2000" b="1" dirty="0">
                <a:solidFill>
                  <a:schemeClr val="bg1"/>
                </a:solidFill>
              </a:endParaRPr>
            </a:p>
          </p:txBody>
        </p:sp>
        <p:sp>
          <p:nvSpPr>
            <p:cNvPr id="10" name="Curved Down Arrow 9"/>
            <p:cNvSpPr/>
            <p:nvPr/>
          </p:nvSpPr>
          <p:spPr>
            <a:xfrm>
              <a:off x="4135961" y="2730212"/>
              <a:ext cx="1701505" cy="3620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3" name="Picture 2"/>
            <p:cNvPicPr>
              <a:picLocks noChangeAspect="1"/>
            </p:cNvPicPr>
            <p:nvPr/>
          </p:nvPicPr>
          <p:blipFill>
            <a:blip r:embed="rId4"/>
            <a:stretch>
              <a:fillRect/>
            </a:stretch>
          </p:blipFill>
          <p:spPr>
            <a:xfrm>
              <a:off x="5500687" y="3127737"/>
              <a:ext cx="3781425" cy="2305050"/>
            </a:xfrm>
            <a:prstGeom prst="rect">
              <a:avLst/>
            </a:prstGeom>
          </p:spPr>
        </p:pic>
        <p:pic>
          <p:nvPicPr>
            <p:cNvPr id="9" name="Picture 8"/>
            <p:cNvPicPr>
              <a:picLocks noChangeAspect="1"/>
            </p:cNvPicPr>
            <p:nvPr/>
          </p:nvPicPr>
          <p:blipFill>
            <a:blip r:embed="rId5"/>
            <a:stretch>
              <a:fillRect/>
            </a:stretch>
          </p:blipFill>
          <p:spPr>
            <a:xfrm>
              <a:off x="728662" y="3194411"/>
              <a:ext cx="3724275" cy="2238375"/>
            </a:xfrm>
            <a:prstGeom prst="rect">
              <a:avLst/>
            </a:prstGeom>
          </p:spPr>
        </p:pic>
      </p:grpSp>
    </p:spTree>
    <p:extLst>
      <p:ext uri="{BB962C8B-B14F-4D97-AF65-F5344CB8AC3E}">
        <p14:creationId xmlns:p14="http://schemas.microsoft.com/office/powerpoint/2010/main" val="6427651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Purchase Behavior</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factors influence respondents purchase decisions , such as price range and limited edition packaging?</a:t>
            </a:r>
            <a:endParaRPr lang="en-US" sz="2200" dirty="0">
              <a:solidFill>
                <a:schemeClr val="bg1"/>
              </a:solidFill>
            </a:endParaRPr>
          </a:p>
        </p:txBody>
      </p:sp>
      <p:sp>
        <p:nvSpPr>
          <p:cNvPr id="4" name="TextBox 3"/>
          <p:cNvSpPr txBox="1"/>
          <p:nvPr/>
        </p:nvSpPr>
        <p:spPr>
          <a:xfrm>
            <a:off x="773761" y="1683988"/>
            <a:ext cx="672474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Packaging &amp; limited edition packaging does not influence much on buying decision as most of the respondents are having neutral view.</a:t>
            </a:r>
          </a:p>
          <a:p>
            <a:pPr marL="285750" indent="-285750">
              <a:buFont typeface="Arial" panose="020B0604020202020204" pitchFamily="34" charset="0"/>
              <a:buChar char="•"/>
            </a:pPr>
            <a:r>
              <a:rPr lang="en-US" sz="2000" dirty="0" smtClean="0">
                <a:solidFill>
                  <a:schemeClr val="bg2"/>
                </a:solidFill>
              </a:rPr>
              <a:t>Its taste , price which influence buying decision.</a:t>
            </a:r>
          </a:p>
          <a:p>
            <a:pPr marL="285750" indent="-285750">
              <a:buFont typeface="Arial" panose="020B0604020202020204" pitchFamily="34" charset="0"/>
              <a:buChar char="•"/>
            </a:pPr>
            <a:endParaRPr lang="en-US" sz="2000" b="1" dirty="0">
              <a:solidFill>
                <a:schemeClr val="bg1"/>
              </a:solidFill>
            </a:endParaRPr>
          </a:p>
        </p:txBody>
      </p:sp>
      <p:pic>
        <p:nvPicPr>
          <p:cNvPr id="2" name="Picture 1"/>
          <p:cNvPicPr>
            <a:picLocks noChangeAspect="1"/>
          </p:cNvPicPr>
          <p:nvPr/>
        </p:nvPicPr>
        <p:blipFill>
          <a:blip r:embed="rId4"/>
          <a:stretch>
            <a:fillRect/>
          </a:stretch>
        </p:blipFill>
        <p:spPr>
          <a:xfrm>
            <a:off x="519075" y="3393487"/>
            <a:ext cx="4648200" cy="2295525"/>
          </a:xfrm>
          <a:prstGeom prst="rect">
            <a:avLst/>
          </a:prstGeom>
        </p:spPr>
      </p:pic>
      <p:pic>
        <p:nvPicPr>
          <p:cNvPr id="11" name="Picture 10"/>
          <p:cNvPicPr>
            <a:picLocks noChangeAspect="1"/>
          </p:cNvPicPr>
          <p:nvPr/>
        </p:nvPicPr>
        <p:blipFill>
          <a:blip r:embed="rId5"/>
          <a:stretch>
            <a:fillRect/>
          </a:stretch>
        </p:blipFill>
        <p:spPr>
          <a:xfrm>
            <a:off x="5686350" y="3393487"/>
            <a:ext cx="3486150" cy="2286000"/>
          </a:xfrm>
          <a:prstGeom prst="rect">
            <a:avLst/>
          </a:prstGeom>
        </p:spPr>
      </p:pic>
    </p:spTree>
    <p:extLst>
      <p:ext uri="{BB962C8B-B14F-4D97-AF65-F5344CB8AC3E}">
        <p14:creationId xmlns:p14="http://schemas.microsoft.com/office/powerpoint/2010/main" val="9414876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39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Product development</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Which area of business should we focus more on product development?</a:t>
            </a:r>
            <a:endParaRPr lang="en-US" sz="2200" dirty="0">
              <a:solidFill>
                <a:schemeClr val="bg1"/>
              </a:solidFill>
            </a:endParaRPr>
          </a:p>
        </p:txBody>
      </p:sp>
      <p:grpSp>
        <p:nvGrpSpPr>
          <p:cNvPr id="7" name="Group 6"/>
          <p:cNvGrpSpPr/>
          <p:nvPr/>
        </p:nvGrpSpPr>
        <p:grpSpPr>
          <a:xfrm>
            <a:off x="773761" y="1683988"/>
            <a:ext cx="6724745" cy="4529775"/>
            <a:chOff x="773761" y="1683988"/>
            <a:chExt cx="6724745" cy="4529775"/>
          </a:xfrm>
        </p:grpSpPr>
        <p:pic>
          <p:nvPicPr>
            <p:cNvPr id="3" name="Picture 2"/>
            <p:cNvPicPr>
              <a:picLocks noChangeAspect="1"/>
            </p:cNvPicPr>
            <p:nvPr/>
          </p:nvPicPr>
          <p:blipFill>
            <a:blip r:embed="rId4"/>
            <a:stretch>
              <a:fillRect/>
            </a:stretch>
          </p:blipFill>
          <p:spPr>
            <a:xfrm>
              <a:off x="1065067" y="3484399"/>
              <a:ext cx="5467350" cy="2729364"/>
            </a:xfrm>
            <a:prstGeom prst="rect">
              <a:avLst/>
            </a:prstGeom>
          </p:spPr>
        </p:pic>
        <p:sp>
          <p:nvSpPr>
            <p:cNvPr id="9" name="TextBox 8"/>
            <p:cNvSpPr txBox="1"/>
            <p:nvPr/>
          </p:nvSpPr>
          <p:spPr>
            <a:xfrm>
              <a:off x="773761" y="1683988"/>
              <a:ext cx="672474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Brand is created based on the quality of the product.</a:t>
              </a:r>
            </a:p>
            <a:p>
              <a:pPr marL="285750" indent="-285750">
                <a:buFont typeface="Arial" panose="020B0604020202020204" pitchFamily="34" charset="0"/>
                <a:buChar char="•"/>
              </a:pPr>
              <a:r>
                <a:rPr lang="en-US" sz="2000" dirty="0" smtClean="0">
                  <a:solidFill>
                    <a:schemeClr val="bg2"/>
                  </a:solidFill>
                </a:rPr>
                <a:t>CodeX must concentrate more on taste of the product.</a:t>
              </a:r>
            </a:p>
            <a:p>
              <a:pPr marL="285750" indent="-285750">
                <a:buFont typeface="Arial" panose="020B0604020202020204" pitchFamily="34" charset="0"/>
                <a:buChar char="•"/>
              </a:pPr>
              <a:endParaRPr lang="en-US" sz="2000" b="1" dirty="0">
                <a:solidFill>
                  <a:schemeClr val="bg1"/>
                </a:solidFill>
              </a:endParaRPr>
            </a:p>
          </p:txBody>
        </p:sp>
      </p:grpSp>
    </p:spTree>
    <p:extLst>
      <p:ext uri="{BB962C8B-B14F-4D97-AF65-F5344CB8AC3E}">
        <p14:creationId xmlns:p14="http://schemas.microsoft.com/office/powerpoint/2010/main" val="9272768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047"/>
            <a:ext cx="12192000" cy="6868048"/>
          </a:xfrm>
          <a:prstGeom prst="rect">
            <a:avLst/>
          </a:prstGeom>
        </p:spPr>
      </p:pic>
      <p:sp>
        <p:nvSpPr>
          <p:cNvPr id="6" name="TextBox 5"/>
          <p:cNvSpPr txBox="1"/>
          <p:nvPr/>
        </p:nvSpPr>
        <p:spPr>
          <a:xfrm>
            <a:off x="621323" y="411982"/>
            <a:ext cx="6039059" cy="584775"/>
          </a:xfrm>
          <a:prstGeom prst="rect">
            <a:avLst/>
          </a:prstGeom>
          <a:noFill/>
        </p:spPr>
        <p:txBody>
          <a:bodyPr wrap="square" rtlCol="0">
            <a:spAutoFit/>
          </a:bodyPr>
          <a:lstStyle/>
          <a:p>
            <a:r>
              <a:rPr lang="en-US" sz="3200" b="1" dirty="0" smtClean="0">
                <a:solidFill>
                  <a:schemeClr val="bg1"/>
                </a:solidFill>
              </a:rPr>
              <a:t>Company Introduction</a:t>
            </a:r>
            <a:endParaRPr lang="en-US" sz="3200" b="1" dirty="0">
              <a:solidFill>
                <a:schemeClr val="bg1"/>
              </a:solidFill>
            </a:endParaRPr>
          </a:p>
        </p:txBody>
      </p:sp>
      <p:sp>
        <p:nvSpPr>
          <p:cNvPr id="7" name="TextBox 6"/>
          <p:cNvSpPr txBox="1"/>
          <p:nvPr/>
        </p:nvSpPr>
        <p:spPr>
          <a:xfrm>
            <a:off x="637230" y="1225548"/>
            <a:ext cx="6627728" cy="1446550"/>
          </a:xfrm>
          <a:prstGeom prst="rect">
            <a:avLst/>
          </a:prstGeom>
          <a:noFill/>
        </p:spPr>
        <p:txBody>
          <a:bodyPr wrap="square" rtlCol="0">
            <a:spAutoFit/>
          </a:bodyPr>
          <a:lstStyle/>
          <a:p>
            <a:r>
              <a:rPr lang="en-US" sz="2200" b="1" dirty="0" smtClean="0">
                <a:solidFill>
                  <a:schemeClr val="bg1"/>
                </a:solidFill>
                <a:latin typeface="Couture"/>
              </a:rPr>
              <a:t>CodeX</a:t>
            </a:r>
            <a:r>
              <a:rPr lang="en-US" sz="2200" b="1" dirty="0" smtClean="0">
                <a:solidFill>
                  <a:schemeClr val="bg2"/>
                </a:solidFill>
                <a:latin typeface="Couture"/>
              </a:rPr>
              <a:t> </a:t>
            </a:r>
            <a:r>
              <a:rPr lang="en-US" sz="2200" dirty="0" smtClean="0">
                <a:solidFill>
                  <a:schemeClr val="bg2"/>
                </a:solidFill>
                <a:latin typeface="Couture"/>
              </a:rPr>
              <a:t>is a German beverage company that is aiming to make its mark in the Indian market. A few months ago, they launched their energy drink in 10 cities in India</a:t>
            </a:r>
            <a:endParaRPr lang="en-US" sz="2200" dirty="0">
              <a:solidFill>
                <a:schemeClr val="bg2"/>
              </a:solidFill>
              <a:latin typeface="Couture"/>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192837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2078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Recommendation</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immediate improvements can we bring to the product?</a:t>
            </a:r>
          </a:p>
        </p:txBody>
      </p:sp>
      <p:sp>
        <p:nvSpPr>
          <p:cNvPr id="9" name="TextBox 8"/>
          <p:cNvSpPr txBox="1"/>
          <p:nvPr/>
        </p:nvSpPr>
        <p:spPr>
          <a:xfrm>
            <a:off x="773761" y="1683988"/>
            <a:ext cx="6724745"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Over all expectation of consumer from energy drink is it should have less sugar.</a:t>
            </a:r>
          </a:p>
          <a:p>
            <a:pPr marL="285750" indent="-285750">
              <a:buFont typeface="Arial" panose="020B0604020202020204" pitchFamily="34" charset="0"/>
              <a:buChar char="•"/>
            </a:pPr>
            <a:r>
              <a:rPr lang="en-US" sz="2000" dirty="0" smtClean="0">
                <a:solidFill>
                  <a:schemeClr val="bg2"/>
                </a:solidFill>
              </a:rPr>
              <a:t>Plant  based ingredients like </a:t>
            </a:r>
            <a:r>
              <a:rPr lang="en-US" sz="2000" b="1" dirty="0" smtClean="0">
                <a:solidFill>
                  <a:schemeClr val="bg1"/>
                </a:solidFill>
              </a:rPr>
              <a:t>Ginseng, Green coffee bean extract, Yerba mate.</a:t>
            </a:r>
          </a:p>
        </p:txBody>
      </p:sp>
      <p:pic>
        <p:nvPicPr>
          <p:cNvPr id="2" name="Picture 1"/>
          <p:cNvPicPr>
            <a:picLocks noChangeAspect="1"/>
          </p:cNvPicPr>
          <p:nvPr/>
        </p:nvPicPr>
        <p:blipFill>
          <a:blip r:embed="rId4"/>
          <a:stretch>
            <a:fillRect/>
          </a:stretch>
        </p:blipFill>
        <p:spPr>
          <a:xfrm>
            <a:off x="900579" y="3553691"/>
            <a:ext cx="4918330" cy="2514600"/>
          </a:xfrm>
          <a:prstGeom prst="rect">
            <a:avLst/>
          </a:prstGeom>
        </p:spPr>
      </p:pic>
    </p:spTree>
    <p:extLst>
      <p:ext uri="{BB962C8B-B14F-4D97-AF65-F5344CB8AC3E}">
        <p14:creationId xmlns:p14="http://schemas.microsoft.com/office/powerpoint/2010/main" val="33537809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 calcmode="lin" valueType="num">
                                      <p:cBhvr additive="base">
                                        <p:cTn id="19"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2078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Recommendation</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What should be ideal price of our products?</a:t>
            </a:r>
          </a:p>
          <a:p>
            <a:pPr marL="342900" indent="-342900">
              <a:buFont typeface="Arial" panose="020B0604020202020204" pitchFamily="34" charset="0"/>
              <a:buChar char="•"/>
            </a:pPr>
            <a:endParaRPr lang="en-US" sz="2200" dirty="0" smtClean="0">
              <a:solidFill>
                <a:schemeClr val="bg1"/>
              </a:solidFill>
            </a:endParaRPr>
          </a:p>
        </p:txBody>
      </p:sp>
      <p:grpSp>
        <p:nvGrpSpPr>
          <p:cNvPr id="4" name="Group 3"/>
          <p:cNvGrpSpPr/>
          <p:nvPr/>
        </p:nvGrpSpPr>
        <p:grpSpPr>
          <a:xfrm>
            <a:off x="773761" y="1683988"/>
            <a:ext cx="6724745" cy="4498603"/>
            <a:chOff x="773761" y="1683988"/>
            <a:chExt cx="6724745" cy="4498603"/>
          </a:xfrm>
        </p:grpSpPr>
        <p:sp>
          <p:nvSpPr>
            <p:cNvPr id="9" name="TextBox 8"/>
            <p:cNvSpPr txBox="1"/>
            <p:nvPr/>
          </p:nvSpPr>
          <p:spPr>
            <a:xfrm>
              <a:off x="773761" y="1683988"/>
              <a:ext cx="672474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My suggestion would be to keep the price between </a:t>
              </a:r>
              <a:r>
                <a:rPr lang="en-US" sz="2000" b="1" dirty="0" smtClean="0">
                  <a:solidFill>
                    <a:schemeClr val="bg1"/>
                  </a:solidFill>
                </a:rPr>
                <a:t>100 to 120</a:t>
              </a:r>
              <a:r>
                <a:rPr lang="en-US" sz="2000" dirty="0" smtClean="0">
                  <a:solidFill>
                    <a:schemeClr val="bg2"/>
                  </a:solidFill>
                </a:rPr>
                <a:t>. If taste is good then consumer may feel worth of buying at price more then 100.</a:t>
              </a:r>
              <a:endParaRPr lang="en-US" sz="2000" b="1" dirty="0" smtClean="0">
                <a:solidFill>
                  <a:schemeClr val="bg1"/>
                </a:solidFill>
              </a:endParaRPr>
            </a:p>
          </p:txBody>
        </p:sp>
        <p:pic>
          <p:nvPicPr>
            <p:cNvPr id="3" name="Picture 2"/>
            <p:cNvPicPr>
              <a:picLocks noChangeAspect="1"/>
            </p:cNvPicPr>
            <p:nvPr/>
          </p:nvPicPr>
          <p:blipFill>
            <a:blip r:embed="rId4"/>
            <a:stretch>
              <a:fillRect/>
            </a:stretch>
          </p:blipFill>
          <p:spPr>
            <a:xfrm>
              <a:off x="960458" y="3080265"/>
              <a:ext cx="4733759" cy="3102326"/>
            </a:xfrm>
            <a:prstGeom prst="rect">
              <a:avLst/>
            </a:prstGeom>
          </p:spPr>
        </p:pic>
      </p:grpSp>
    </p:spTree>
    <p:extLst>
      <p:ext uri="{BB962C8B-B14F-4D97-AF65-F5344CB8AC3E}">
        <p14:creationId xmlns:p14="http://schemas.microsoft.com/office/powerpoint/2010/main" val="23487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2078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Recommendation</a:t>
            </a:r>
            <a:endParaRPr lang="en-US" sz="3200" b="1" dirty="0">
              <a:solidFill>
                <a:schemeClr val="bg1"/>
              </a:solidFill>
              <a:latin typeface="Couture"/>
            </a:endParaRPr>
          </a:p>
        </p:txBody>
      </p:sp>
      <p:sp>
        <p:nvSpPr>
          <p:cNvPr id="8" name="TextBox 7"/>
          <p:cNvSpPr txBox="1"/>
          <p:nvPr/>
        </p:nvSpPr>
        <p:spPr>
          <a:xfrm>
            <a:off x="801900" y="850602"/>
            <a:ext cx="6980891" cy="1107996"/>
          </a:xfrm>
          <a:prstGeom prst="rect">
            <a:avLst/>
          </a:prstGeom>
          <a:noFill/>
        </p:spPr>
        <p:txBody>
          <a:bodyPr wrap="square" rtlCol="0">
            <a:spAutoFit/>
          </a:bodyPr>
          <a:lstStyle/>
          <a:p>
            <a:r>
              <a:rPr lang="en-US" sz="2200" dirty="0" smtClean="0">
                <a:solidFill>
                  <a:schemeClr val="bg1"/>
                </a:solidFill>
              </a:rPr>
              <a:t>What kind of marketing campaigns , offers, and discounts we can run?</a:t>
            </a:r>
          </a:p>
          <a:p>
            <a:pPr marL="342900" indent="-342900">
              <a:buFont typeface="Arial" panose="020B0604020202020204" pitchFamily="34" charset="0"/>
              <a:buChar char="•"/>
            </a:pPr>
            <a:endParaRPr lang="en-US" sz="2200" dirty="0" smtClean="0">
              <a:solidFill>
                <a:schemeClr val="bg1"/>
              </a:solidFill>
            </a:endParaRPr>
          </a:p>
        </p:txBody>
      </p:sp>
      <p:sp>
        <p:nvSpPr>
          <p:cNvPr id="9" name="TextBox 8"/>
          <p:cNvSpPr txBox="1"/>
          <p:nvPr/>
        </p:nvSpPr>
        <p:spPr>
          <a:xfrm>
            <a:off x="773761" y="1683988"/>
            <a:ext cx="6724745" cy="163121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Codex can organize online gaming competition in metro cities and can invite the champions of the online game. For refreshment this champions must be given CodeX energy drink as mostly followers try to consume same product what there champions are using.</a:t>
            </a:r>
          </a:p>
        </p:txBody>
      </p:sp>
    </p:spTree>
    <p:extLst>
      <p:ext uri="{BB962C8B-B14F-4D97-AF65-F5344CB8AC3E}">
        <p14:creationId xmlns:p14="http://schemas.microsoft.com/office/powerpoint/2010/main" val="11895868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2078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Recommendation</a:t>
            </a:r>
            <a:endParaRPr lang="en-US" sz="3200" b="1" dirty="0">
              <a:solidFill>
                <a:schemeClr val="bg1"/>
              </a:solidFill>
              <a:latin typeface="Couture"/>
            </a:endParaRPr>
          </a:p>
        </p:txBody>
      </p:sp>
      <p:sp>
        <p:nvSpPr>
          <p:cNvPr id="8" name="TextBox 7"/>
          <p:cNvSpPr txBox="1"/>
          <p:nvPr/>
        </p:nvSpPr>
        <p:spPr>
          <a:xfrm>
            <a:off x="801900" y="850602"/>
            <a:ext cx="6980891" cy="769441"/>
          </a:xfrm>
          <a:prstGeom prst="rect">
            <a:avLst/>
          </a:prstGeom>
          <a:noFill/>
        </p:spPr>
        <p:txBody>
          <a:bodyPr wrap="square" rtlCol="0">
            <a:spAutoFit/>
          </a:bodyPr>
          <a:lstStyle/>
          <a:p>
            <a:r>
              <a:rPr lang="en-US" sz="2200" dirty="0" smtClean="0">
                <a:solidFill>
                  <a:schemeClr val="bg1"/>
                </a:solidFill>
              </a:rPr>
              <a:t>Who ca</a:t>
            </a:r>
            <a:r>
              <a:rPr lang="en-US" sz="2200" dirty="0" smtClean="0">
                <a:solidFill>
                  <a:schemeClr val="bg1"/>
                </a:solidFill>
              </a:rPr>
              <a:t>n be a brand ambassador, and why?</a:t>
            </a:r>
            <a:endParaRPr lang="en-US" sz="2200" dirty="0" smtClean="0">
              <a:solidFill>
                <a:schemeClr val="bg1"/>
              </a:solidFill>
            </a:endParaRPr>
          </a:p>
          <a:p>
            <a:pPr marL="342900" indent="-342900">
              <a:buFont typeface="Arial" panose="020B0604020202020204" pitchFamily="34" charset="0"/>
              <a:buChar char="•"/>
            </a:pPr>
            <a:endParaRPr lang="en-US" sz="2200" dirty="0" smtClean="0">
              <a:solidFill>
                <a:schemeClr val="bg1"/>
              </a:solidFill>
            </a:endParaRPr>
          </a:p>
        </p:txBody>
      </p:sp>
      <p:sp>
        <p:nvSpPr>
          <p:cNvPr id="9" name="TextBox 8"/>
          <p:cNvSpPr txBox="1"/>
          <p:nvPr/>
        </p:nvSpPr>
        <p:spPr>
          <a:xfrm>
            <a:off x="773761" y="1683988"/>
            <a:ext cx="6724745"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bg1"/>
                </a:solidFill>
              </a:rPr>
              <a:t>MS Dhoni</a:t>
            </a:r>
            <a:r>
              <a:rPr lang="en-US" sz="2000" dirty="0" smtClean="0">
                <a:solidFill>
                  <a:schemeClr val="bg2"/>
                </a:solidFill>
              </a:rPr>
              <a:t>- “The Finisher” can be brand ambassador, the energy he shows while running between the wickets for each single run during crucial matches and the way he finishes the match is fabulous.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309" y="2828924"/>
            <a:ext cx="4064000" cy="4018343"/>
          </a:xfrm>
          <a:prstGeom prst="rect">
            <a:avLst/>
          </a:prstGeom>
        </p:spPr>
      </p:pic>
    </p:spTree>
    <p:extLst>
      <p:ext uri="{BB962C8B-B14F-4D97-AF65-F5344CB8AC3E}">
        <p14:creationId xmlns:p14="http://schemas.microsoft.com/office/powerpoint/2010/main" val="17108641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20780"/>
            <a:ext cx="12191999" cy="6868048"/>
          </a:xfrm>
          <a:prstGeom prst="rect">
            <a:avLst/>
          </a:prstGeom>
        </p:spPr>
      </p:pic>
      <p:sp>
        <p:nvSpPr>
          <p:cNvPr id="6" name="TextBox 5"/>
          <p:cNvSpPr txBox="1"/>
          <p:nvPr/>
        </p:nvSpPr>
        <p:spPr>
          <a:xfrm>
            <a:off x="405578" y="84581"/>
            <a:ext cx="8518481" cy="584775"/>
          </a:xfrm>
          <a:prstGeom prst="rect">
            <a:avLst/>
          </a:prstGeom>
          <a:noFill/>
        </p:spPr>
        <p:txBody>
          <a:bodyPr wrap="square" rtlCol="0">
            <a:spAutoFit/>
          </a:bodyPr>
          <a:lstStyle/>
          <a:p>
            <a:r>
              <a:rPr lang="en-US" sz="3200" b="1" dirty="0" smtClean="0">
                <a:solidFill>
                  <a:schemeClr val="bg1"/>
                </a:solidFill>
                <a:latin typeface="Couture"/>
              </a:rPr>
              <a:t>Recommendation</a:t>
            </a:r>
            <a:endParaRPr lang="en-US" sz="3200" b="1" dirty="0">
              <a:solidFill>
                <a:schemeClr val="bg1"/>
              </a:solidFill>
              <a:latin typeface="Couture"/>
            </a:endParaRPr>
          </a:p>
        </p:txBody>
      </p:sp>
      <p:sp>
        <p:nvSpPr>
          <p:cNvPr id="8" name="TextBox 7"/>
          <p:cNvSpPr txBox="1"/>
          <p:nvPr/>
        </p:nvSpPr>
        <p:spPr>
          <a:xfrm>
            <a:off x="801900" y="850602"/>
            <a:ext cx="6980891" cy="430887"/>
          </a:xfrm>
          <a:prstGeom prst="rect">
            <a:avLst/>
          </a:prstGeom>
          <a:noFill/>
        </p:spPr>
        <p:txBody>
          <a:bodyPr wrap="square" rtlCol="0">
            <a:spAutoFit/>
          </a:bodyPr>
          <a:lstStyle/>
          <a:p>
            <a:r>
              <a:rPr lang="en-US" sz="2200" dirty="0" smtClean="0">
                <a:solidFill>
                  <a:schemeClr val="bg1"/>
                </a:solidFill>
              </a:rPr>
              <a:t>Who should be our target audience ,and</a:t>
            </a:r>
            <a:r>
              <a:rPr lang="en-US" sz="2200" dirty="0">
                <a:solidFill>
                  <a:schemeClr val="bg1"/>
                </a:solidFill>
              </a:rPr>
              <a:t> </a:t>
            </a:r>
            <a:r>
              <a:rPr lang="en-US" sz="2200" dirty="0" smtClean="0">
                <a:solidFill>
                  <a:schemeClr val="bg1"/>
                </a:solidFill>
              </a:rPr>
              <a:t>why?</a:t>
            </a:r>
          </a:p>
        </p:txBody>
      </p:sp>
      <p:sp>
        <p:nvSpPr>
          <p:cNvPr id="9" name="TextBox 8"/>
          <p:cNvSpPr txBox="1"/>
          <p:nvPr/>
        </p:nvSpPr>
        <p:spPr>
          <a:xfrm>
            <a:off x="773761" y="1683988"/>
            <a:ext cx="6724745" cy="1323439"/>
          </a:xfrm>
          <a:prstGeom prst="rect">
            <a:avLst/>
          </a:prstGeom>
          <a:noFill/>
        </p:spPr>
        <p:txBody>
          <a:bodyPr wrap="square" rtlCol="0">
            <a:spAutoFit/>
          </a:bodyPr>
          <a:lstStyle/>
          <a:p>
            <a:pPr marL="342900" indent="-342900">
              <a:buFont typeface="Arial" panose="020B0604020202020204" pitchFamily="34" charset="0"/>
              <a:buChar char="•"/>
            </a:pPr>
            <a:r>
              <a:rPr lang="en-US" sz="2000" b="1" dirty="0" smtClean="0">
                <a:solidFill>
                  <a:schemeClr val="bg2"/>
                </a:solidFill>
              </a:rPr>
              <a:t>The target audience should be youth between the age of 15 to 30 as this age group is either focused on physical activity or work late night in office and they need something to drink to keep going in there daily activity.</a:t>
            </a:r>
            <a:endParaRPr lang="en-US" sz="2000" dirty="0" smtClean="0">
              <a:solidFill>
                <a:schemeClr val="bg2"/>
              </a:solidFill>
            </a:endParaRPr>
          </a:p>
        </p:txBody>
      </p:sp>
    </p:spTree>
    <p:extLst>
      <p:ext uri="{BB962C8B-B14F-4D97-AF65-F5344CB8AC3E}">
        <p14:creationId xmlns:p14="http://schemas.microsoft.com/office/powerpoint/2010/main" val="28989049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duotone>
              <a:schemeClr val="accent6">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20780"/>
            <a:ext cx="12191999" cy="6868048"/>
          </a:xfrm>
          <a:prstGeom prst="rect">
            <a:avLst/>
          </a:prstGeom>
        </p:spPr>
      </p:pic>
      <p:sp>
        <p:nvSpPr>
          <p:cNvPr id="6" name="TextBox 5"/>
          <p:cNvSpPr txBox="1"/>
          <p:nvPr/>
        </p:nvSpPr>
        <p:spPr>
          <a:xfrm>
            <a:off x="1652491" y="1830251"/>
            <a:ext cx="8518481" cy="584775"/>
          </a:xfrm>
          <a:prstGeom prst="rect">
            <a:avLst/>
          </a:prstGeom>
          <a:noFill/>
        </p:spPr>
        <p:txBody>
          <a:bodyPr wrap="square" rtlCol="0">
            <a:spAutoFit/>
          </a:bodyPr>
          <a:lstStyle/>
          <a:p>
            <a:r>
              <a:rPr lang="en-US" sz="3200" b="1" dirty="0" smtClean="0">
                <a:solidFill>
                  <a:schemeClr val="bg1"/>
                </a:solidFill>
                <a:latin typeface="Couture"/>
              </a:rPr>
              <a:t>Thanks for your time</a:t>
            </a:r>
            <a:endParaRPr lang="en-US" sz="3200" b="1" dirty="0">
              <a:solidFill>
                <a:schemeClr val="bg1"/>
              </a:solidFill>
              <a:latin typeface="Couture"/>
            </a:endParaRPr>
          </a:p>
        </p:txBody>
      </p:sp>
    </p:spTree>
    <p:extLst>
      <p:ext uri="{BB962C8B-B14F-4D97-AF65-F5344CB8AC3E}">
        <p14:creationId xmlns:p14="http://schemas.microsoft.com/office/powerpoint/2010/main" val="3477425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047"/>
            <a:ext cx="12192000" cy="6868048"/>
          </a:xfrm>
          <a:prstGeom prst="rect">
            <a:avLst/>
          </a:prstGeom>
        </p:spPr>
      </p:pic>
      <p:sp>
        <p:nvSpPr>
          <p:cNvPr id="6" name="TextBox 5"/>
          <p:cNvSpPr txBox="1"/>
          <p:nvPr/>
        </p:nvSpPr>
        <p:spPr>
          <a:xfrm>
            <a:off x="567945" y="301977"/>
            <a:ext cx="6039059" cy="584775"/>
          </a:xfrm>
          <a:prstGeom prst="rect">
            <a:avLst/>
          </a:prstGeom>
          <a:noFill/>
        </p:spPr>
        <p:txBody>
          <a:bodyPr wrap="square" rtlCol="0">
            <a:spAutoFit/>
          </a:bodyPr>
          <a:lstStyle/>
          <a:p>
            <a:r>
              <a:rPr lang="en-US" sz="3200" b="1" dirty="0" smtClean="0">
                <a:solidFill>
                  <a:schemeClr val="bg1"/>
                </a:solidFill>
              </a:rPr>
              <a:t>Task </a:t>
            </a:r>
            <a:endParaRPr lang="en-US" sz="3200" b="1" dirty="0">
              <a:solidFill>
                <a:schemeClr val="bg1"/>
              </a:solidFill>
            </a:endParaRPr>
          </a:p>
        </p:txBody>
      </p:sp>
      <p:sp>
        <p:nvSpPr>
          <p:cNvPr id="7" name="TextBox 6"/>
          <p:cNvSpPr txBox="1"/>
          <p:nvPr/>
        </p:nvSpPr>
        <p:spPr>
          <a:xfrm>
            <a:off x="637230" y="1225548"/>
            <a:ext cx="6627728" cy="1015663"/>
          </a:xfrm>
          <a:prstGeom prst="rect">
            <a:avLst/>
          </a:prstGeom>
          <a:noFill/>
        </p:spPr>
        <p:txBody>
          <a:bodyPr wrap="square" rtlCol="0">
            <a:spAutoFit/>
          </a:bodyPr>
          <a:lstStyle/>
          <a:p>
            <a:r>
              <a:rPr lang="en-US" sz="2000" dirty="0">
                <a:solidFill>
                  <a:schemeClr val="bg2"/>
                </a:solidFill>
                <a:latin typeface="Couture"/>
              </a:rPr>
              <a:t>Task is to provide meaningful insight which marketing team can use to drive actions to increase brand awareness, market share and product development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867888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31173" y="-10047"/>
            <a:ext cx="12192000" cy="6868048"/>
          </a:xfrm>
          <a:prstGeom prst="rect">
            <a:avLst/>
          </a:prstGeom>
        </p:spPr>
      </p:pic>
      <p:sp>
        <p:nvSpPr>
          <p:cNvPr id="6" name="TextBox 5"/>
          <p:cNvSpPr txBox="1"/>
          <p:nvPr/>
        </p:nvSpPr>
        <p:spPr>
          <a:xfrm>
            <a:off x="663195" y="311502"/>
            <a:ext cx="6039059" cy="584775"/>
          </a:xfrm>
          <a:prstGeom prst="rect">
            <a:avLst/>
          </a:prstGeom>
          <a:noFill/>
        </p:spPr>
        <p:txBody>
          <a:bodyPr wrap="square" rtlCol="0">
            <a:spAutoFit/>
          </a:bodyPr>
          <a:lstStyle/>
          <a:p>
            <a:r>
              <a:rPr lang="en-US" sz="3200" b="1" dirty="0" smtClean="0">
                <a:solidFill>
                  <a:schemeClr val="bg1"/>
                </a:solidFill>
              </a:rPr>
              <a:t>Resources to generate insights</a:t>
            </a:r>
            <a:endParaRPr lang="en-US" sz="3200" b="1" dirty="0">
              <a:solidFill>
                <a:schemeClr val="bg1"/>
              </a:solidFill>
            </a:endParaRPr>
          </a:p>
        </p:txBody>
      </p:sp>
      <p:sp>
        <p:nvSpPr>
          <p:cNvPr id="7" name="TextBox 6"/>
          <p:cNvSpPr txBox="1"/>
          <p:nvPr/>
        </p:nvSpPr>
        <p:spPr>
          <a:xfrm>
            <a:off x="637230" y="1225548"/>
            <a:ext cx="6627728" cy="1107996"/>
          </a:xfrm>
          <a:prstGeom prst="rect">
            <a:avLst/>
          </a:prstGeom>
          <a:noFill/>
        </p:spPr>
        <p:txBody>
          <a:bodyPr wrap="square" rtlCol="0">
            <a:spAutoFit/>
          </a:bodyPr>
          <a:lstStyle/>
          <a:p>
            <a:pPr marL="342900" indent="-342900">
              <a:buFont typeface="Arial" panose="020B0604020202020204" pitchFamily="34" charset="0"/>
              <a:buChar char="•"/>
            </a:pPr>
            <a:r>
              <a:rPr lang="en-US" sz="2200" dirty="0" smtClean="0">
                <a:solidFill>
                  <a:schemeClr val="bg2"/>
                </a:solidFill>
                <a:latin typeface="Couture"/>
              </a:rPr>
              <a:t>Meta data</a:t>
            </a:r>
          </a:p>
          <a:p>
            <a:pPr marL="342900" indent="-342900">
              <a:buFont typeface="Arial" panose="020B0604020202020204" pitchFamily="34" charset="0"/>
              <a:buChar char="•"/>
            </a:pPr>
            <a:r>
              <a:rPr lang="en-US" sz="2200" dirty="0" smtClean="0">
                <a:solidFill>
                  <a:schemeClr val="bg2"/>
                </a:solidFill>
                <a:latin typeface="Couture"/>
              </a:rPr>
              <a:t>Survey questions</a:t>
            </a:r>
          </a:p>
          <a:p>
            <a:pPr marL="342900" indent="-342900">
              <a:buFont typeface="Arial" panose="020B0604020202020204" pitchFamily="34" charset="0"/>
              <a:buChar char="•"/>
            </a:pPr>
            <a:r>
              <a:rPr lang="en-US" sz="2200" dirty="0" smtClean="0">
                <a:solidFill>
                  <a:schemeClr val="bg2"/>
                </a:solidFill>
                <a:latin typeface="Couture"/>
              </a:rPr>
              <a:t>Dataset in </a:t>
            </a:r>
            <a:r>
              <a:rPr lang="en-US" sz="2200" dirty="0" err="1" smtClean="0">
                <a:solidFill>
                  <a:schemeClr val="bg2"/>
                </a:solidFill>
                <a:latin typeface="Couture"/>
              </a:rPr>
              <a:t>csv</a:t>
            </a:r>
            <a:r>
              <a:rPr lang="en-US" sz="2200" dirty="0" smtClean="0">
                <a:solidFill>
                  <a:schemeClr val="bg2"/>
                </a:solidFill>
                <a:latin typeface="Couture"/>
              </a:rPr>
              <a:t> files </a:t>
            </a:r>
            <a:endParaRPr lang="en-US" sz="2200" dirty="0">
              <a:solidFill>
                <a:schemeClr val="bg2"/>
              </a:solidFill>
              <a:latin typeface="Couture"/>
            </a:endParaRPr>
          </a:p>
        </p:txBody>
      </p:sp>
      <p:pic>
        <p:nvPicPr>
          <p:cNvPr id="2" name="Picture 1"/>
          <p:cNvPicPr>
            <a:picLocks noChangeAspect="1"/>
          </p:cNvPicPr>
          <p:nvPr/>
        </p:nvPicPr>
        <p:blipFill>
          <a:blip r:embed="rId6"/>
          <a:stretch>
            <a:fillRect/>
          </a:stretch>
        </p:blipFill>
        <p:spPr>
          <a:xfrm>
            <a:off x="432079" y="2595275"/>
            <a:ext cx="4634384" cy="4093327"/>
          </a:xfrm>
          <a:prstGeom prst="rect">
            <a:avLst/>
          </a:prstGeom>
          <a:effectLst>
            <a:outerShdw blurRad="50800" dist="38100" dir="5400000" algn="t" rotWithShape="0">
              <a:prstClr val="black">
                <a:alpha val="40000"/>
              </a:prstClr>
            </a:outerShdw>
          </a:effec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pic>
        <p:nvPicPr>
          <p:cNvPr id="8" name="Picture 7"/>
          <p:cNvPicPr>
            <a:picLocks noChangeAspect="1"/>
          </p:cNvPicPr>
          <p:nvPr/>
        </p:nvPicPr>
        <p:blipFill>
          <a:blip r:embed="rId8"/>
          <a:stretch>
            <a:fillRect/>
          </a:stretch>
        </p:blipFill>
        <p:spPr>
          <a:xfrm>
            <a:off x="6057900" y="189897"/>
            <a:ext cx="4718230" cy="6668104"/>
          </a:xfrm>
          <a:prstGeom prst="rect">
            <a:avLst/>
          </a:prstGeom>
        </p:spPr>
      </p:pic>
    </p:spTree>
    <p:extLst>
      <p:ext uri="{BB962C8B-B14F-4D97-AF65-F5344CB8AC3E}">
        <p14:creationId xmlns:p14="http://schemas.microsoft.com/office/powerpoint/2010/main" val="224417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048"/>
            <a:ext cx="12192000" cy="6868048"/>
          </a:xfrm>
          <a:prstGeom prst="rect">
            <a:avLst/>
          </a:prstGeom>
        </p:spPr>
      </p:pic>
      <p:sp>
        <p:nvSpPr>
          <p:cNvPr id="6" name="TextBox 5"/>
          <p:cNvSpPr txBox="1"/>
          <p:nvPr/>
        </p:nvSpPr>
        <p:spPr>
          <a:xfrm>
            <a:off x="614629" y="132728"/>
            <a:ext cx="6069208" cy="592850"/>
          </a:xfrm>
          <a:prstGeom prst="rect">
            <a:avLst/>
          </a:prstGeom>
          <a:noFill/>
        </p:spPr>
        <p:txBody>
          <a:bodyPr wrap="square" rtlCol="0">
            <a:spAutoFit/>
          </a:bodyPr>
          <a:lstStyle/>
          <a:p>
            <a:r>
              <a:rPr lang="en-US" sz="3200" b="1" dirty="0" smtClean="0">
                <a:solidFill>
                  <a:schemeClr val="bg1"/>
                </a:solidFill>
              </a:rPr>
              <a:t>Agenda</a:t>
            </a:r>
            <a:endParaRPr lang="en-US" sz="3200" b="1" dirty="0">
              <a:solidFill>
                <a:schemeClr val="bg1"/>
              </a:solidFill>
            </a:endParaRPr>
          </a:p>
        </p:txBody>
      </p:sp>
      <p:sp>
        <p:nvSpPr>
          <p:cNvPr id="7" name="TextBox 6"/>
          <p:cNvSpPr txBox="1"/>
          <p:nvPr/>
        </p:nvSpPr>
        <p:spPr>
          <a:xfrm>
            <a:off x="637230" y="1225548"/>
            <a:ext cx="6627728" cy="1446550"/>
          </a:xfrm>
          <a:prstGeom prst="rect">
            <a:avLst/>
          </a:prstGeom>
          <a:noFill/>
        </p:spPr>
        <p:txBody>
          <a:bodyPr wrap="square" rtlCol="0">
            <a:spAutoFit/>
          </a:bodyPr>
          <a:lstStyle/>
          <a:p>
            <a:pPr marL="342900" indent="-342900">
              <a:buFont typeface="Arial" panose="020B0604020202020204" pitchFamily="34" charset="0"/>
              <a:buChar char="•"/>
            </a:pPr>
            <a:r>
              <a:rPr lang="en-US" sz="2200" b="1" dirty="0" smtClean="0">
                <a:solidFill>
                  <a:schemeClr val="bg2"/>
                </a:solidFill>
                <a:latin typeface="Couture"/>
              </a:rPr>
              <a:t>Primary insights</a:t>
            </a:r>
            <a:r>
              <a:rPr lang="en-US" sz="2200" dirty="0" smtClean="0">
                <a:solidFill>
                  <a:schemeClr val="bg2"/>
                </a:solidFill>
                <a:latin typeface="Couture"/>
              </a:rPr>
              <a:t> :- Insights derived from the survey questions</a:t>
            </a:r>
          </a:p>
          <a:p>
            <a:pPr marL="342900" indent="-342900">
              <a:buFont typeface="Arial" panose="020B0604020202020204" pitchFamily="34" charset="0"/>
              <a:buChar char="•"/>
            </a:pPr>
            <a:endParaRPr lang="en-US" sz="2200" b="1" dirty="0" smtClean="0">
              <a:solidFill>
                <a:schemeClr val="bg2"/>
              </a:solidFill>
              <a:latin typeface="Couture"/>
            </a:endParaRPr>
          </a:p>
          <a:p>
            <a:pPr marL="342900" indent="-342900">
              <a:buFont typeface="Arial" panose="020B0604020202020204" pitchFamily="34" charset="0"/>
              <a:buChar char="•"/>
            </a:pPr>
            <a:r>
              <a:rPr lang="en-US" sz="2200" b="1" dirty="0" smtClean="0">
                <a:solidFill>
                  <a:schemeClr val="bg2"/>
                </a:solidFill>
                <a:latin typeface="Couture"/>
              </a:rPr>
              <a:t>Recommendations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289192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031"/>
            <a:ext cx="12192000"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a:solidFill>
                  <a:schemeClr val="bg1"/>
                </a:solidFill>
                <a:latin typeface="Couture"/>
              </a:rPr>
              <a:t>Demographic Insights</a:t>
            </a:r>
            <a:endParaRPr lang="en-US" sz="3200" b="1" dirty="0">
              <a:latin typeface="Couture"/>
            </a:endParaRPr>
          </a:p>
        </p:txBody>
      </p:sp>
      <p:sp>
        <p:nvSpPr>
          <p:cNvPr id="8" name="TextBox 7"/>
          <p:cNvSpPr txBox="1"/>
          <p:nvPr/>
        </p:nvSpPr>
        <p:spPr>
          <a:xfrm>
            <a:off x="749946" y="1058422"/>
            <a:ext cx="6074650" cy="461665"/>
          </a:xfrm>
          <a:prstGeom prst="rect">
            <a:avLst/>
          </a:prstGeom>
          <a:noFill/>
        </p:spPr>
        <p:txBody>
          <a:bodyPr wrap="square" rtlCol="0">
            <a:spAutoFit/>
          </a:bodyPr>
          <a:lstStyle/>
          <a:p>
            <a:r>
              <a:rPr lang="en-US" sz="2400" b="1" dirty="0" smtClean="0">
                <a:solidFill>
                  <a:schemeClr val="bg1"/>
                </a:solidFill>
              </a:rPr>
              <a:t>Who </a:t>
            </a:r>
            <a:r>
              <a:rPr lang="en-US" sz="2400" b="1" dirty="0">
                <a:solidFill>
                  <a:schemeClr val="bg1"/>
                </a:solidFill>
              </a:rPr>
              <a:t>prefers energy drink more? </a:t>
            </a:r>
          </a:p>
        </p:txBody>
      </p:sp>
      <p:grpSp>
        <p:nvGrpSpPr>
          <p:cNvPr id="2" name="Group 1"/>
          <p:cNvGrpSpPr/>
          <p:nvPr/>
        </p:nvGrpSpPr>
        <p:grpSpPr>
          <a:xfrm>
            <a:off x="767099" y="1666460"/>
            <a:ext cx="7505807" cy="3325407"/>
            <a:chOff x="767099" y="1666460"/>
            <a:chExt cx="7505807" cy="3325407"/>
          </a:xfrm>
        </p:grpSpPr>
        <p:pic>
          <p:nvPicPr>
            <p:cNvPr id="10" name="Picture 9"/>
            <p:cNvPicPr>
              <a:picLocks noChangeAspect="1"/>
            </p:cNvPicPr>
            <p:nvPr/>
          </p:nvPicPr>
          <p:blipFill>
            <a:blip r:embed="rId7"/>
            <a:stretch>
              <a:fillRect/>
            </a:stretch>
          </p:blipFill>
          <p:spPr>
            <a:xfrm>
              <a:off x="5089503" y="2887253"/>
              <a:ext cx="3183403" cy="2104614"/>
            </a:xfrm>
            <a:prstGeom prst="rect">
              <a:avLst/>
            </a:prstGeom>
            <a:scene3d>
              <a:camera prst="orthographicFront">
                <a:rot lat="0" lon="0" rev="0"/>
              </a:camera>
              <a:lightRig rig="threePt" dir="t"/>
            </a:scene3d>
            <a:sp3d prstMaterial="dkEdge">
              <a:bevelT/>
              <a:bevelB/>
            </a:sp3d>
          </p:spPr>
        </p:pic>
        <p:sp>
          <p:nvSpPr>
            <p:cNvPr id="3" name="Curved Down Arrow 2"/>
            <p:cNvSpPr/>
            <p:nvPr/>
          </p:nvSpPr>
          <p:spPr>
            <a:xfrm>
              <a:off x="4027722" y="2385830"/>
              <a:ext cx="1701505" cy="3516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TextBox 3"/>
            <p:cNvSpPr txBox="1"/>
            <p:nvPr/>
          </p:nvSpPr>
          <p:spPr>
            <a:xfrm>
              <a:off x="767099" y="1666460"/>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Out of </a:t>
              </a:r>
              <a:r>
                <a:rPr lang="en-US" sz="2000" b="1" dirty="0" smtClean="0">
                  <a:solidFill>
                    <a:schemeClr val="bg1"/>
                  </a:solidFill>
                </a:rPr>
                <a:t>10K</a:t>
              </a:r>
              <a:r>
                <a:rPr lang="en-US" sz="2000" dirty="0" smtClean="0">
                  <a:solidFill>
                    <a:schemeClr val="bg2"/>
                  </a:solidFill>
                </a:rPr>
                <a:t> respondents , </a:t>
              </a:r>
              <a:r>
                <a:rPr lang="en-US" sz="2000" b="1" dirty="0" smtClean="0">
                  <a:solidFill>
                    <a:schemeClr val="bg1"/>
                  </a:solidFill>
                </a:rPr>
                <a:t>6K</a:t>
              </a:r>
              <a:r>
                <a:rPr lang="en-US" sz="2000" dirty="0" smtClean="0">
                  <a:solidFill>
                    <a:schemeClr val="bg2"/>
                  </a:solidFill>
                </a:rPr>
                <a:t> male respondents drink energy drink more  </a:t>
              </a:r>
              <a:endParaRPr lang="en-US" sz="2000" dirty="0">
                <a:solidFill>
                  <a:schemeClr val="bg2"/>
                </a:solidFill>
              </a:endParaRPr>
            </a:p>
          </p:txBody>
        </p:sp>
        <p:pic>
          <p:nvPicPr>
            <p:cNvPr id="12" name="Picture 11"/>
            <p:cNvPicPr>
              <a:picLocks noChangeAspect="1"/>
            </p:cNvPicPr>
            <p:nvPr/>
          </p:nvPicPr>
          <p:blipFill>
            <a:blip r:embed="rId8"/>
            <a:stretch>
              <a:fillRect/>
            </a:stretch>
          </p:blipFill>
          <p:spPr>
            <a:xfrm>
              <a:off x="1600200" y="2917220"/>
              <a:ext cx="2795155" cy="1613215"/>
            </a:xfrm>
            <a:prstGeom prst="rect">
              <a:avLst/>
            </a:prstGeom>
          </p:spPr>
        </p:pic>
      </p:gr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798533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9360"/>
            <a:ext cx="12192000"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a:solidFill>
                  <a:schemeClr val="bg1"/>
                </a:solidFill>
                <a:latin typeface="Couture"/>
              </a:rPr>
              <a:t>Demographic Insights</a:t>
            </a:r>
            <a:endParaRPr lang="en-US" sz="3200" b="1" dirty="0">
              <a:latin typeface="Couture"/>
            </a:endParaRPr>
          </a:p>
        </p:txBody>
      </p:sp>
      <p:sp>
        <p:nvSpPr>
          <p:cNvPr id="8" name="TextBox 7"/>
          <p:cNvSpPr txBox="1"/>
          <p:nvPr/>
        </p:nvSpPr>
        <p:spPr>
          <a:xfrm>
            <a:off x="749945" y="1058422"/>
            <a:ext cx="8019981" cy="461665"/>
          </a:xfrm>
          <a:prstGeom prst="rect">
            <a:avLst/>
          </a:prstGeom>
          <a:noFill/>
        </p:spPr>
        <p:txBody>
          <a:bodyPr wrap="square" rtlCol="0">
            <a:spAutoFit/>
          </a:bodyPr>
          <a:lstStyle/>
          <a:p>
            <a:r>
              <a:rPr lang="en-US" sz="2400" b="1" dirty="0">
                <a:solidFill>
                  <a:schemeClr val="bg1"/>
                </a:solidFill>
              </a:rPr>
              <a:t>Which age group prefers </a:t>
            </a:r>
            <a:r>
              <a:rPr lang="en-US" sz="2400" b="1" dirty="0" smtClean="0">
                <a:solidFill>
                  <a:schemeClr val="bg1"/>
                </a:solidFill>
              </a:rPr>
              <a:t>energy drinks </a:t>
            </a:r>
            <a:r>
              <a:rPr lang="en-US" sz="2400" b="1" dirty="0">
                <a:solidFill>
                  <a:schemeClr val="bg1"/>
                </a:solidFill>
              </a:rPr>
              <a:t>more</a:t>
            </a:r>
            <a:r>
              <a:rPr lang="en-US" sz="2400" b="1" dirty="0" smtClean="0">
                <a:solidFill>
                  <a:schemeClr val="bg1"/>
                </a:solidFill>
              </a:rPr>
              <a:t>?</a:t>
            </a:r>
            <a:endParaRPr lang="en-US" sz="2400" b="1" dirty="0">
              <a:solidFill>
                <a:schemeClr val="bg1"/>
              </a:solidFill>
            </a:endParaRPr>
          </a:p>
        </p:txBody>
      </p:sp>
      <p:grpSp>
        <p:nvGrpSpPr>
          <p:cNvPr id="7" name="Group 6"/>
          <p:cNvGrpSpPr/>
          <p:nvPr/>
        </p:nvGrpSpPr>
        <p:grpSpPr>
          <a:xfrm>
            <a:off x="767099" y="1666460"/>
            <a:ext cx="7891132" cy="3366134"/>
            <a:chOff x="767099" y="1666460"/>
            <a:chExt cx="7891132" cy="3366134"/>
          </a:xfrm>
        </p:grpSpPr>
        <p:sp>
          <p:nvSpPr>
            <p:cNvPr id="3" name="Curved Down Arrow 2"/>
            <p:cNvSpPr/>
            <p:nvPr/>
          </p:nvSpPr>
          <p:spPr>
            <a:xfrm>
              <a:off x="4027722" y="2385830"/>
              <a:ext cx="1701505" cy="3516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TextBox 3"/>
            <p:cNvSpPr txBox="1"/>
            <p:nvPr/>
          </p:nvSpPr>
          <p:spPr>
            <a:xfrm>
              <a:off x="767099" y="1666460"/>
              <a:ext cx="6724745"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Youth between age of </a:t>
              </a:r>
              <a:r>
                <a:rPr lang="en-US" sz="2000" b="1" dirty="0" smtClean="0">
                  <a:solidFill>
                    <a:schemeClr val="bg1"/>
                  </a:solidFill>
                </a:rPr>
                <a:t>19 to 30</a:t>
              </a:r>
              <a:r>
                <a:rPr lang="en-US" sz="2000" dirty="0" smtClean="0">
                  <a:solidFill>
                    <a:schemeClr val="bg2"/>
                  </a:solidFill>
                </a:rPr>
                <a:t> prefer energy drink more  </a:t>
              </a:r>
              <a:endParaRPr lang="en-US" sz="2000" dirty="0">
                <a:solidFill>
                  <a:schemeClr val="bg2"/>
                </a:solidFill>
              </a:endParaRPr>
            </a:p>
          </p:txBody>
        </p:sp>
        <p:pic>
          <p:nvPicPr>
            <p:cNvPr id="9" name="Picture 8"/>
            <p:cNvPicPr>
              <a:picLocks noChangeAspect="1"/>
            </p:cNvPicPr>
            <p:nvPr/>
          </p:nvPicPr>
          <p:blipFill>
            <a:blip r:embed="rId7"/>
            <a:stretch>
              <a:fillRect/>
            </a:stretch>
          </p:blipFill>
          <p:spPr>
            <a:xfrm>
              <a:off x="1157637" y="2937783"/>
              <a:ext cx="3104457" cy="2054084"/>
            </a:xfrm>
            <a:prstGeom prst="rect">
              <a:avLst/>
            </a:prstGeom>
          </p:spPr>
        </p:pic>
        <p:pic>
          <p:nvPicPr>
            <p:cNvPr id="11" name="Picture 10"/>
            <p:cNvPicPr>
              <a:picLocks noChangeAspect="1"/>
            </p:cNvPicPr>
            <p:nvPr/>
          </p:nvPicPr>
          <p:blipFill>
            <a:blip r:embed="rId8"/>
            <a:stretch>
              <a:fillRect/>
            </a:stretch>
          </p:blipFill>
          <p:spPr>
            <a:xfrm>
              <a:off x="5419731" y="2879943"/>
              <a:ext cx="3238500" cy="2152651"/>
            </a:xfrm>
            <a:prstGeom prst="rect">
              <a:avLst/>
            </a:prstGeom>
          </p:spPr>
        </p:pic>
      </p:gr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2277492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9755"/>
            <a:ext cx="12192000"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a:solidFill>
                  <a:schemeClr val="bg1"/>
                </a:solidFill>
                <a:latin typeface="Couture"/>
              </a:rPr>
              <a:t>Demographic Insights</a:t>
            </a:r>
            <a:endParaRPr lang="en-US" sz="3200" b="1" dirty="0">
              <a:latin typeface="Couture"/>
            </a:endParaRPr>
          </a:p>
        </p:txBody>
      </p:sp>
      <p:sp>
        <p:nvSpPr>
          <p:cNvPr id="8" name="TextBox 7"/>
          <p:cNvSpPr txBox="1"/>
          <p:nvPr/>
        </p:nvSpPr>
        <p:spPr>
          <a:xfrm>
            <a:off x="749945" y="1058422"/>
            <a:ext cx="8019981" cy="430887"/>
          </a:xfrm>
          <a:prstGeom prst="rect">
            <a:avLst/>
          </a:prstGeom>
          <a:noFill/>
        </p:spPr>
        <p:txBody>
          <a:bodyPr wrap="square" rtlCol="0">
            <a:spAutoFit/>
          </a:bodyPr>
          <a:lstStyle/>
          <a:p>
            <a:r>
              <a:rPr lang="en-US" sz="2200" b="1" dirty="0">
                <a:solidFill>
                  <a:schemeClr val="bg1"/>
                </a:solidFill>
              </a:rPr>
              <a:t>Which type of marketing reaches the most Youth (15-30)?</a:t>
            </a:r>
          </a:p>
        </p:txBody>
      </p:sp>
      <p:sp>
        <p:nvSpPr>
          <p:cNvPr id="3" name="Curved Down Arrow 2"/>
          <p:cNvSpPr/>
          <p:nvPr/>
        </p:nvSpPr>
        <p:spPr>
          <a:xfrm>
            <a:off x="4027722" y="2385830"/>
            <a:ext cx="1701505" cy="3516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4" name="TextBox 3"/>
          <p:cNvSpPr txBox="1"/>
          <p:nvPr/>
        </p:nvSpPr>
        <p:spPr>
          <a:xfrm>
            <a:off x="773761" y="1683988"/>
            <a:ext cx="672474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The reach of the advertisement through </a:t>
            </a:r>
            <a:r>
              <a:rPr lang="en-US" sz="2000" b="1" dirty="0" smtClean="0">
                <a:solidFill>
                  <a:schemeClr val="bg1"/>
                </a:solidFill>
              </a:rPr>
              <a:t>Online ads</a:t>
            </a:r>
            <a:r>
              <a:rPr lang="en-US" sz="2000" dirty="0" smtClean="0">
                <a:solidFill>
                  <a:schemeClr val="bg2"/>
                </a:solidFill>
              </a:rPr>
              <a:t> is more in youth. </a:t>
            </a:r>
            <a:endParaRPr lang="en-US" sz="2000" dirty="0">
              <a:solidFill>
                <a:schemeClr val="bg2"/>
              </a:solidFill>
            </a:endParaRPr>
          </a:p>
        </p:txBody>
      </p:sp>
      <p:pic>
        <p:nvPicPr>
          <p:cNvPr id="10" name="Picture 9"/>
          <p:cNvPicPr>
            <a:picLocks noChangeAspect="1"/>
          </p:cNvPicPr>
          <p:nvPr/>
        </p:nvPicPr>
        <p:blipFill>
          <a:blip r:embed="rId7"/>
          <a:stretch>
            <a:fillRect/>
          </a:stretch>
        </p:blipFill>
        <p:spPr>
          <a:xfrm>
            <a:off x="1520107" y="2937783"/>
            <a:ext cx="2857500" cy="2676525"/>
          </a:xfrm>
          <a:prstGeom prst="rect">
            <a:avLst/>
          </a:prstGeom>
        </p:spPr>
      </p:pic>
      <p:pic>
        <p:nvPicPr>
          <p:cNvPr id="12" name="Picture 11"/>
          <p:cNvPicPr>
            <a:picLocks noChangeAspect="1"/>
          </p:cNvPicPr>
          <p:nvPr/>
        </p:nvPicPr>
        <p:blipFill>
          <a:blip r:embed="rId8"/>
          <a:stretch>
            <a:fillRect/>
          </a:stretch>
        </p:blipFill>
        <p:spPr>
          <a:xfrm>
            <a:off x="5512319" y="2882956"/>
            <a:ext cx="4629542" cy="2571690"/>
          </a:xfrm>
          <a:prstGeom prst="rect">
            <a:avLst/>
          </a:prstGeom>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339617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2"/>
                </p:tgtEl>
              </p:cMediaNode>
            </p:audio>
          </p:childTnLst>
        </p:cTn>
      </p:par>
    </p:tnLst>
    <p:bldLst>
      <p:bldP spid="3" grpId="0" animBg="1"/>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l="83" t="-146" r="13545" b="293"/>
          <a:stretch/>
        </p:blipFill>
        <p:spPr>
          <a:xfrm>
            <a:off x="0" y="-19753"/>
            <a:ext cx="12192000" cy="6868048"/>
          </a:xfrm>
          <a:prstGeom prst="rect">
            <a:avLst/>
          </a:prstGeom>
        </p:spPr>
      </p:pic>
      <p:sp>
        <p:nvSpPr>
          <p:cNvPr id="6" name="TextBox 5"/>
          <p:cNvSpPr txBox="1"/>
          <p:nvPr/>
        </p:nvSpPr>
        <p:spPr>
          <a:xfrm>
            <a:off x="-70672" y="160781"/>
            <a:ext cx="6039059" cy="584775"/>
          </a:xfrm>
          <a:prstGeom prst="rect">
            <a:avLst/>
          </a:prstGeom>
          <a:noFill/>
        </p:spPr>
        <p:txBody>
          <a:bodyPr wrap="square" rtlCol="0">
            <a:spAutoFit/>
          </a:bodyPr>
          <a:lstStyle/>
          <a:p>
            <a:pPr algn="ctr"/>
            <a:r>
              <a:rPr lang="en-US" sz="3200" b="1" dirty="0" smtClean="0">
                <a:solidFill>
                  <a:schemeClr val="bg1"/>
                </a:solidFill>
                <a:latin typeface="Couture"/>
              </a:rPr>
              <a:t>Consumer Preferences</a:t>
            </a:r>
            <a:endParaRPr lang="en-US" sz="3200" b="1" dirty="0">
              <a:latin typeface="Couture"/>
            </a:endParaRPr>
          </a:p>
        </p:txBody>
      </p:sp>
      <p:sp>
        <p:nvSpPr>
          <p:cNvPr id="8" name="TextBox 7"/>
          <p:cNvSpPr txBox="1"/>
          <p:nvPr/>
        </p:nvSpPr>
        <p:spPr>
          <a:xfrm>
            <a:off x="789709" y="850603"/>
            <a:ext cx="7980217" cy="769441"/>
          </a:xfrm>
          <a:prstGeom prst="rect">
            <a:avLst/>
          </a:prstGeom>
          <a:noFill/>
        </p:spPr>
        <p:txBody>
          <a:bodyPr wrap="square" rtlCol="0">
            <a:spAutoFit/>
          </a:bodyPr>
          <a:lstStyle/>
          <a:p>
            <a:r>
              <a:rPr lang="en-US" sz="2200" dirty="0" smtClean="0">
                <a:solidFill>
                  <a:schemeClr val="bg1"/>
                </a:solidFill>
              </a:rPr>
              <a:t>What </a:t>
            </a:r>
            <a:r>
              <a:rPr lang="en-US" sz="2200" dirty="0">
                <a:solidFill>
                  <a:schemeClr val="bg1"/>
                </a:solidFill>
              </a:rPr>
              <a:t>are the preferred </a:t>
            </a:r>
            <a:r>
              <a:rPr lang="en-US" sz="2200" dirty="0" smtClean="0">
                <a:solidFill>
                  <a:schemeClr val="bg1"/>
                </a:solidFill>
              </a:rPr>
              <a:t>ingredients </a:t>
            </a:r>
            <a:r>
              <a:rPr lang="en-US" sz="2200" dirty="0">
                <a:solidFill>
                  <a:schemeClr val="bg1"/>
                </a:solidFill>
              </a:rPr>
              <a:t>of energy drinks among respondents</a:t>
            </a:r>
            <a:r>
              <a:rPr lang="en-US" sz="2200" dirty="0" smtClean="0">
                <a:solidFill>
                  <a:schemeClr val="bg1"/>
                </a:solidFill>
              </a:rPr>
              <a:t>?</a:t>
            </a:r>
            <a:endParaRPr lang="en-US" sz="2200" dirty="0">
              <a:solidFill>
                <a:schemeClr val="bg1"/>
              </a:solidFill>
            </a:endParaRPr>
          </a:p>
        </p:txBody>
      </p:sp>
      <p:grpSp>
        <p:nvGrpSpPr>
          <p:cNvPr id="12" name="Group 11"/>
          <p:cNvGrpSpPr/>
          <p:nvPr/>
        </p:nvGrpSpPr>
        <p:grpSpPr>
          <a:xfrm>
            <a:off x="768927" y="1683988"/>
            <a:ext cx="8803848" cy="4252791"/>
            <a:chOff x="768927" y="1683988"/>
            <a:chExt cx="8803848" cy="4252791"/>
          </a:xfrm>
        </p:grpSpPr>
        <p:sp>
          <p:nvSpPr>
            <p:cNvPr id="4" name="TextBox 3"/>
            <p:cNvSpPr txBox="1"/>
            <p:nvPr/>
          </p:nvSpPr>
          <p:spPr>
            <a:xfrm>
              <a:off x="768927" y="1683988"/>
              <a:ext cx="6729579"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2"/>
                  </a:solidFill>
                </a:rPr>
                <a:t>Preferred ingredients is </a:t>
              </a:r>
              <a:r>
                <a:rPr lang="en-US" sz="2000" b="1" dirty="0" smtClean="0">
                  <a:solidFill>
                    <a:schemeClr val="bg1"/>
                  </a:solidFill>
                </a:rPr>
                <a:t>Caffeine, </a:t>
              </a:r>
              <a:r>
                <a:rPr lang="en-US" sz="2000" dirty="0" smtClean="0">
                  <a:solidFill>
                    <a:schemeClr val="bg2"/>
                  </a:solidFill>
                </a:rPr>
                <a:t>most of the energy drink have high amount of caffeine which is marketed as providing mental and physical stimulation</a:t>
              </a:r>
              <a:endParaRPr lang="en-US" sz="2000" dirty="0">
                <a:solidFill>
                  <a:schemeClr val="bg2"/>
                </a:solidFill>
              </a:endParaRPr>
            </a:p>
          </p:txBody>
        </p:sp>
        <p:sp>
          <p:nvSpPr>
            <p:cNvPr id="3" name="Curved Down Arrow 2"/>
            <p:cNvSpPr/>
            <p:nvPr/>
          </p:nvSpPr>
          <p:spPr>
            <a:xfrm>
              <a:off x="4031186" y="2857509"/>
              <a:ext cx="1701505" cy="351692"/>
            </a:xfrm>
            <a:prstGeom prst="curvedDownArrow">
              <a:avLst/>
            </a:prstGeom>
            <a:solidFill>
              <a:schemeClr val="lt1"/>
            </a:solidFill>
            <a:ln w="9525" cap="rnd" cmpd="sng">
              <a:solidFill>
                <a:schemeClr val="bg1"/>
              </a:solidFill>
              <a:tailEnd w="lg" len="lg"/>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pic>
          <p:nvPicPr>
            <p:cNvPr id="2" name="Picture 1"/>
            <p:cNvPicPr>
              <a:picLocks noChangeAspect="1"/>
            </p:cNvPicPr>
            <p:nvPr/>
          </p:nvPicPr>
          <p:blipFill>
            <a:blip r:embed="rId7"/>
            <a:stretch>
              <a:fillRect/>
            </a:stretch>
          </p:blipFill>
          <p:spPr>
            <a:xfrm>
              <a:off x="969819" y="3372706"/>
              <a:ext cx="3307541" cy="2398336"/>
            </a:xfrm>
            <a:prstGeom prst="rect">
              <a:avLst/>
            </a:prstGeom>
          </p:spPr>
        </p:pic>
        <p:pic>
          <p:nvPicPr>
            <p:cNvPr id="7" name="Picture 6"/>
            <p:cNvPicPr>
              <a:picLocks noChangeAspect="1"/>
            </p:cNvPicPr>
            <p:nvPr/>
          </p:nvPicPr>
          <p:blipFill>
            <a:blip r:embed="rId8"/>
            <a:stretch>
              <a:fillRect/>
            </a:stretch>
          </p:blipFill>
          <p:spPr>
            <a:xfrm>
              <a:off x="5424237" y="3367059"/>
              <a:ext cx="4148538" cy="2569720"/>
            </a:xfrm>
            <a:prstGeom prst="rect">
              <a:avLst/>
            </a:prstGeom>
          </p:spPr>
        </p:pic>
      </p:gr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33200" y="6299200"/>
            <a:ext cx="406400" cy="406400"/>
          </a:xfrm>
          <a:prstGeom prst="rect">
            <a:avLst/>
          </a:prstGeom>
        </p:spPr>
      </p:pic>
    </p:spTree>
    <p:custDataLst>
      <p:tags r:id="rId1"/>
    </p:custDataLst>
    <p:extLst>
      <p:ext uri="{BB962C8B-B14F-4D97-AF65-F5344CB8AC3E}">
        <p14:creationId xmlns:p14="http://schemas.microsoft.com/office/powerpoint/2010/main" val="138060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0.6"/>
</p:tagLst>
</file>

<file path=ppt/tags/tag3.xml><?xml version="1.0" encoding="utf-8"?>
<p:tagLst xmlns:a="http://schemas.openxmlformats.org/drawingml/2006/main" xmlns:r="http://schemas.openxmlformats.org/officeDocument/2006/relationships" xmlns:p="http://schemas.openxmlformats.org/presentationml/2006/main">
  <p:tag name="TIMING" val="|0.6"/>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TotalTime>
  <Words>726</Words>
  <Application>Microsoft Office PowerPoint</Application>
  <PresentationFormat>Widescreen</PresentationFormat>
  <Paragraphs>77</Paragraphs>
  <Slides>25</Slides>
  <Notes>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Couture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Microsoft account</cp:lastModifiedBy>
  <cp:revision>85</cp:revision>
  <dcterms:created xsi:type="dcterms:W3CDTF">2023-07-12T17:35:58Z</dcterms:created>
  <dcterms:modified xsi:type="dcterms:W3CDTF">2023-07-16T13:44:12Z</dcterms:modified>
</cp:coreProperties>
</file>